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audio2.wav" ContentType="audio/wav"/>
  <Override PartName="/ppt/media/audio3.wav" ContentType="audio/wav"/>
  <Override PartName="/ppt/media/audio4.wav" ContentType="audio/wav"/>
  <Override PartName="/ppt/media/audio5.wav" ContentType="audio/wav"/>
  <Override PartName="/ppt/media/audio6.wav" ContentType="audio/wav"/>
  <Override PartName="/ppt/media/audio7.wav" ContentType="audio/wav"/>
  <Override PartName="/ppt/media/audio8.wav" ContentType="audio/wav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90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8" r:id="rId15"/>
    <p:sldId id="293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91" r:id="rId30"/>
    <p:sldId id="292" r:id="rId31"/>
    <p:sldId id="287" r:id="rId32"/>
    <p:sldId id="286" r:id="rId33"/>
  </p:sldIdLst>
  <p:sldSz cx="12192000" cy="6858000"/>
  <p:notesSz cx="6858000" cy="9144000"/>
  <p:custShowLst>
    <p:custShow name="warm up" id="0">
      <p:sldLst>
        <p:sld r:id="rId3"/>
        <p:sld r:id="rId4"/>
        <p:sld r:id="rId5"/>
        <p:sld r:id="rId6"/>
        <p:sld r:id="rId7"/>
        <p:sld r:id="rId8"/>
        <p:sld r:id="rId9"/>
        <p:sld r:id="rId10"/>
        <p:sld r:id="rId11"/>
      </p:sldLst>
    </p:custShow>
    <p:custShow name="vocab" id="1">
      <p:sldLst>
        <p:sld r:id="rId12"/>
        <p:sld r:id="rId13"/>
        <p:sld r:id="rId14"/>
        <p:sld r:id="rId15"/>
      </p:sldLst>
    </p:custShow>
    <p:custShow name="while" id="2">
      <p:sldLst>
        <p:sld r:id="rId17"/>
        <p:sld r:id="rId18"/>
        <p:sld r:id="rId19"/>
        <p:sld r:id="rId20"/>
        <p:sld r:id="rId21"/>
        <p:sld r:id="rId22"/>
        <p:sld r:id="rId23"/>
        <p:sld r:id="rId24"/>
        <p:sld r:id="rId26"/>
        <p:sld r:id="rId27"/>
        <p:sld r:id="rId28"/>
      </p:sldLst>
    </p:custShow>
    <p:custShow name="post" id="3">
      <p:sldLst>
        <p:sld r:id="rId29"/>
        <p:sld r:id="rId32"/>
        <p:sld r:id="rId33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1C123A"/>
    <a:srgbClr val="15371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34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286F3-9731-4AED-89F8-EB66607097DF}" type="doc">
      <dgm:prSet loTypeId="urn:microsoft.com/office/officeart/2008/layout/AlternatingHexagons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FA2004F-4E51-4A3C-B00F-E3F55724B9A4}" type="pres">
      <dgm:prSet presAssocID="{890286F3-9731-4AED-89F8-EB66607097DF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</dgm:ptLst>
  <dgm:cxnLst>
    <dgm:cxn modelId="{C5D85810-956B-4F35-A606-FB740C42393C}" type="presOf" srcId="{890286F3-9731-4AED-89F8-EB66607097DF}" destId="{0FA2004F-4E51-4A3C-B00F-E3F55724B9A4}" srcOrd="0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5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2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6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4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90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39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1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6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A22DF-A478-4014-9464-BB64EE97725E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5B3D6-AB1E-4D3D-85DD-6031C20C7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36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audio" Target="../media/audio3.wav"/><Relationship Id="rId10" Type="http://schemas.openxmlformats.org/officeDocument/2006/relationships/image" Target="../media/image5.gif"/><Relationship Id="rId4" Type="http://schemas.microsoft.com/office/2007/relationships/hdphoto" Target="../media/hdphoto1.wdp"/><Relationship Id="rId9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4" Type="http://schemas.openxmlformats.org/officeDocument/2006/relationships/audio" Target="../media/media2.MP3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13" Type="http://schemas.openxmlformats.org/officeDocument/2006/relationships/image" Target="../media/image35.png"/><Relationship Id="rId3" Type="http://schemas.openxmlformats.org/officeDocument/2006/relationships/slide" Target="slide21.xml"/><Relationship Id="rId7" Type="http://schemas.openxmlformats.org/officeDocument/2006/relationships/slide" Target="slide25.xml"/><Relationship Id="rId12" Type="http://schemas.openxmlformats.org/officeDocument/2006/relationships/image" Target="../media/image34.png"/><Relationship Id="rId17" Type="http://schemas.openxmlformats.org/officeDocument/2006/relationships/image" Target="../media/image31.png"/><Relationship Id="rId2" Type="http://schemas.openxmlformats.org/officeDocument/2006/relationships/image" Target="../media/image32.jp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slide" Target="slide24.xml"/><Relationship Id="rId11" Type="http://schemas.openxmlformats.org/officeDocument/2006/relationships/image" Target="../media/image25.png"/><Relationship Id="rId5" Type="http://schemas.openxmlformats.org/officeDocument/2006/relationships/slide" Target="slide23.xml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slide" Target="slide22.xml"/><Relationship Id="rId9" Type="http://schemas.openxmlformats.org/officeDocument/2006/relationships/slide" Target="slide27.xml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21.png"/><Relationship Id="rId5" Type="http://schemas.openxmlformats.org/officeDocument/2006/relationships/slide" Target="slide20.xml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7.png"/><Relationship Id="rId5" Type="http://schemas.openxmlformats.org/officeDocument/2006/relationships/slide" Target="slide20.xml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8.png"/><Relationship Id="rId5" Type="http://schemas.openxmlformats.org/officeDocument/2006/relationships/slide" Target="slide20.xml"/><Relationship Id="rId4" Type="http://schemas.openxmlformats.org/officeDocument/2006/relationships/image" Target="../media/image4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0.png"/><Relationship Id="rId5" Type="http://schemas.openxmlformats.org/officeDocument/2006/relationships/slide" Target="slide20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1.png"/><Relationship Id="rId5" Type="http://schemas.openxmlformats.org/officeDocument/2006/relationships/slide" Target="slide20.xml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slide" Target="slide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audio" Target="../media/audio3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gif"/><Relationship Id="rId11" Type="http://schemas.openxmlformats.org/officeDocument/2006/relationships/image" Target="../media/image5.gif"/><Relationship Id="rId5" Type="http://schemas.microsoft.com/office/2007/relationships/hdphoto" Target="../media/hdphoto1.wdp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gif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3.wav"/><Relationship Id="rId11" Type="http://schemas.openxmlformats.org/officeDocument/2006/relationships/image" Target="../media/image5.gif"/><Relationship Id="rId5" Type="http://schemas.microsoft.com/office/2007/relationships/hdphoto" Target="../media/hdphoto1.wdp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3.wav"/><Relationship Id="rId7" Type="http://schemas.openxmlformats.org/officeDocument/2006/relationships/image" Target="../media/image4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5.gif"/><Relationship Id="rId5" Type="http://schemas.openxmlformats.org/officeDocument/2006/relationships/image" Target="../media/image2.png"/><Relationship Id="rId10" Type="http://schemas.openxmlformats.org/officeDocument/2006/relationships/slide" Target="slide3.xml"/><Relationship Id="rId4" Type="http://schemas.openxmlformats.org/officeDocument/2006/relationships/image" Target="../media/image1.png"/><Relationship Id="rId9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3.wav"/><Relationship Id="rId11" Type="http://schemas.openxmlformats.org/officeDocument/2006/relationships/image" Target="../media/image5.gif"/><Relationship Id="rId5" Type="http://schemas.microsoft.com/office/2007/relationships/hdphoto" Target="../media/hdphoto1.wdp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5.gif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3.wav"/><Relationship Id="rId11" Type="http://schemas.openxmlformats.org/officeDocument/2006/relationships/slide" Target="slide3.xml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5.gif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3.wav"/><Relationship Id="rId11" Type="http://schemas.openxmlformats.org/officeDocument/2006/relationships/slide" Target="slide3.xml"/><Relationship Id="rId5" Type="http://schemas.microsoft.com/office/2007/relationships/hdphoto" Target="../media/hdphoto1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audio" Target="../media/audio3.wav"/><Relationship Id="rId10" Type="http://schemas.openxmlformats.org/officeDocument/2006/relationships/image" Target="../media/image5.gif"/><Relationship Id="rId4" Type="http://schemas.microsoft.com/office/2007/relationships/hdphoto" Target="../media/hdphoto1.wdp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5518478" y="182513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2061346" y="974974"/>
            <a:ext cx="8471678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Unit 6 THE FIRST UNIVERSITY </a:t>
            </a:r>
          </a:p>
          <a:p>
            <a:pPr algn="ctr"/>
            <a:r>
              <a:rPr lang="en-US" sz="5400" b="0" cap="none" spc="0" dirty="0" smtClean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IN VIETNAM</a:t>
            </a:r>
            <a:endParaRPr lang="en-US" sz="5400" b="0" cap="none" spc="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85020" y="2691725"/>
            <a:ext cx="82954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LESSON 1 GETTING STARTED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45732" y="3808192"/>
            <a:ext cx="4080681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Making arrangements for a trip</a:t>
            </a:r>
            <a:endParaRPr lang="en-US" sz="4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40924" y="321972"/>
            <a:ext cx="905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Thursday, November 15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, 2018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067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6" grpId="0" animBg="1"/>
      <p:bldP spid="7" grpId="0"/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lo-super.com/images/flam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7890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de nube"/>
          <p:cNvSpPr/>
          <p:nvPr/>
        </p:nvSpPr>
        <p:spPr>
          <a:xfrm>
            <a:off x="6788934" y="893790"/>
            <a:ext cx="3140763" cy="2751235"/>
          </a:xfrm>
          <a:prstGeom prst="cloudCallout">
            <a:avLst>
              <a:gd name="adj1" fmla="val -83527"/>
              <a:gd name="adj2" fmla="val 304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Llamada ovalada"/>
          <p:cNvSpPr/>
          <p:nvPr/>
        </p:nvSpPr>
        <p:spPr>
          <a:xfrm>
            <a:off x="1343472" y="1471964"/>
            <a:ext cx="3960440" cy="1800200"/>
          </a:xfrm>
          <a:prstGeom prst="wedgeEllipseCallout">
            <a:avLst>
              <a:gd name="adj1" fmla="val 7665"/>
              <a:gd name="adj2" fmla="val 709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tx1"/>
                </a:solidFill>
              </a:rPr>
              <a:t>I’m going to </a:t>
            </a:r>
            <a:r>
              <a:rPr lang="es-ES_tradnl" sz="2000" dirty="0" smtClean="0">
                <a:solidFill>
                  <a:schemeClr val="tx1"/>
                </a:solidFill>
              </a:rPr>
              <a:t>take................… because I will be able to be hungry.</a:t>
            </a:r>
            <a:endParaRPr lang="es-ES_tradnl" sz="2000" dirty="0">
              <a:solidFill>
                <a:schemeClr val="tx1"/>
              </a:solidFill>
            </a:endParaRPr>
          </a:p>
          <a:p>
            <a:pPr algn="ctr"/>
            <a:endParaRPr lang="es-ES_tradnl" sz="2000" dirty="0">
              <a:solidFill>
                <a:schemeClr val="tx1"/>
              </a:solidFill>
            </a:endParaRPr>
          </a:p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597527" y="1543537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 smtClean="0">
                <a:solidFill>
                  <a:srgbClr val="FF0000"/>
                </a:solidFill>
              </a:rPr>
              <a:t>food</a:t>
            </a: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7" name="6 Botón de acción: Ayuda">
            <a:hlinkClick r:id="" action="ppaction://noaction" highlightClick="1">
              <a:snd r:embed="rId5" name="latiguillo.wav"/>
            </a:hlinkClick>
          </p:cNvPr>
          <p:cNvSpPr/>
          <p:nvPr/>
        </p:nvSpPr>
        <p:spPr>
          <a:xfrm>
            <a:off x="9120336" y="6021288"/>
            <a:ext cx="936104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CHECK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662571" y="587553"/>
            <a:ext cx="669674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going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at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camp?</a:t>
            </a:r>
            <a:endParaRPr lang="es-E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5926" y1="63834" x2="11605" y2="71678"/>
                        <a14:foregroundMark x1="8148" y1="74292" x2="3704" y2="84749"/>
                        <a14:foregroundMark x1="4938" y1="86492" x2="7901" y2="92157"/>
                        <a14:foregroundMark x1="12346" y1="94771" x2="19259" y2="95425"/>
                        <a14:foregroundMark x1="12593" y1="83442" x2="18765" y2="94336"/>
                        <a14:foregroundMark x1="12840" y1="76688" x2="26914" y2="88017"/>
                        <a14:foregroundMark x1="17531" y1="73638" x2="25432" y2="80174"/>
                        <a14:foregroundMark x1="26420" y1="65795" x2="21481" y2="70588"/>
                        <a14:foregroundMark x1="36296" y1="68845" x2="28148" y2="72767"/>
                        <a14:foregroundMark x1="42963" y1="70806" x2="29877" y2="77996"/>
                        <a14:foregroundMark x1="36543" y1="76253" x2="32840" y2="80828"/>
                        <a14:foregroundMark x1="36790" y1="86275" x2="34074" y2="90196"/>
                        <a14:foregroundMark x1="59012" y1="33987" x2="59012" y2="39434"/>
                        <a14:foregroundMark x1="52346" y1="39869" x2="57284" y2="41394"/>
                        <a14:foregroundMark x1="73086" y1="35076" x2="75309" y2="40523"/>
                        <a14:foregroundMark x1="79259" y1="39651" x2="78765" y2="43137"/>
                        <a14:foregroundMark x1="87901" y1="72549" x2="83951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236">
            <a:off x="2341324" y="2993985"/>
            <a:ext cx="3312368" cy="3754018"/>
          </a:xfrm>
          <a:prstGeom prst="rect">
            <a:avLst/>
          </a:prstGeom>
          <a:effectLst>
            <a:outerShdw blurRad="76200" dist="431800" dir="1494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" name="9 Botón de acción: Ayuda">
            <a:hlinkClick r:id="" action="ppaction://noaction" highlightClick="1">
              <a:snd r:embed="rId5" name="latiguillo.wav"/>
            </a:hlinkClick>
          </p:cNvPr>
          <p:cNvSpPr/>
          <p:nvPr/>
        </p:nvSpPr>
        <p:spPr>
          <a:xfrm>
            <a:off x="7752184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HINT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32" y="1327756"/>
            <a:ext cx="2026024" cy="1742381"/>
          </a:xfrm>
          <a:prstGeom prst="rect">
            <a:avLst/>
          </a:prstGeom>
        </p:spPr>
      </p:pic>
      <p:pic>
        <p:nvPicPr>
          <p:cNvPr id="12" name="Picture 11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565" y="5211663"/>
            <a:ext cx="752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7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96141" y="237782"/>
            <a:ext cx="53022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Vocabulary 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694" y="2043837"/>
            <a:ext cx="4201791" cy="16004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</a:t>
            </a:r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mperial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(</a:t>
            </a:r>
            <a:r>
              <a:rPr lang="en-US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adj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) </a:t>
            </a:r>
          </a:p>
          <a:p>
            <a:pPr algn="ctr"/>
            <a:r>
              <a:rPr lang="en-US" sz="4400" dirty="0" smtClean="0"/>
              <a:t>/</a:t>
            </a:r>
            <a:r>
              <a:rPr lang="en-US" sz="4400" dirty="0" err="1"/>
              <a:t>ɪmˈpɪəriəl</a:t>
            </a:r>
            <a:r>
              <a:rPr lang="en-US" sz="4400" dirty="0"/>
              <a:t>/</a:t>
            </a:r>
            <a:endParaRPr lang="en-US" sz="3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05589" y="5930380"/>
            <a:ext cx="923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The royal family/ the imperial family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58" y="1870206"/>
            <a:ext cx="6872691" cy="40770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589" y="4567227"/>
            <a:ext cx="1986910" cy="13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96141" y="237782"/>
            <a:ext cx="53022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Vocabulary 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770" y="1871766"/>
            <a:ext cx="5266442" cy="289310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academy</a:t>
            </a:r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(n) </a:t>
            </a:r>
          </a:p>
          <a:p>
            <a:pPr algn="ctr"/>
            <a:r>
              <a:rPr lang="en-US" sz="4800" dirty="0"/>
              <a:t>/</a:t>
            </a:r>
            <a:r>
              <a:rPr lang="en-US" sz="4800" dirty="0" err="1"/>
              <a:t>əˈkædəmi</a:t>
            </a:r>
            <a:r>
              <a:rPr lang="en-US" sz="4800" dirty="0" smtClean="0"/>
              <a:t>/</a:t>
            </a:r>
          </a:p>
          <a:p>
            <a:pPr algn="ctr"/>
            <a:r>
              <a:rPr 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 school or a college for</a:t>
            </a:r>
          </a:p>
          <a:p>
            <a:pPr algn="ctr"/>
            <a:r>
              <a:rPr 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special training</a:t>
            </a:r>
            <a:endParaRPr 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8728" y="5472752"/>
            <a:ext cx="7042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Ex: This is an academy of sport.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12" y="1601043"/>
            <a:ext cx="6391275" cy="38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1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63425" y="0"/>
            <a:ext cx="53022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Vocabulary 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112" y="1200329"/>
            <a:ext cx="6498189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Temple of Literature </a:t>
            </a:r>
          </a:p>
          <a:p>
            <a:pPr algn="ctr"/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</a:t>
            </a:r>
            <a:r>
              <a:rPr lang="vi-VN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the</a:t>
            </a:r>
            <a:r>
              <a:rPr lang="en-US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Imperial Academy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690" y="1200329"/>
            <a:ext cx="5161430" cy="5026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37" y="2893216"/>
            <a:ext cx="5927188" cy="333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63425" y="259308"/>
            <a:ext cx="5302200" cy="12003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Vocabulary </a:t>
            </a:r>
            <a:endParaRPr lang="en-US" sz="7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0632" y="1610437"/>
            <a:ext cx="331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- </a:t>
            </a:r>
            <a:r>
              <a:rPr lang="vi-VN" sz="3600" dirty="0" smtClean="0">
                <a:solidFill>
                  <a:srgbClr val="002060"/>
                </a:solidFill>
              </a:rPr>
              <a:t>imperial (adj)</a:t>
            </a:r>
            <a:r>
              <a:rPr lang="en-US" sz="3600" dirty="0" smtClean="0">
                <a:solidFill>
                  <a:srgbClr val="002060"/>
                </a:solidFill>
              </a:rPr>
              <a:t>: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7753" y="2298208"/>
            <a:ext cx="3316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- </a:t>
            </a:r>
            <a:r>
              <a:rPr lang="vi-VN" sz="3600" dirty="0" smtClean="0">
                <a:solidFill>
                  <a:srgbClr val="002060"/>
                </a:solidFill>
              </a:rPr>
              <a:t>academy (n)</a:t>
            </a:r>
            <a:r>
              <a:rPr lang="en-US" sz="3600" dirty="0" smtClean="0">
                <a:solidFill>
                  <a:srgbClr val="002060"/>
                </a:solidFill>
              </a:rPr>
              <a:t> :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1587" y="2991138"/>
            <a:ext cx="583739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- Temple of Literature </a:t>
            </a:r>
          </a:p>
          <a:p>
            <a:pPr algn="ctr"/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and </a:t>
            </a:r>
            <a:r>
              <a:rPr lang="vi-VN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the </a:t>
            </a:r>
            <a:r>
              <a:rPr lang="en-U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Imperial Academy:</a:t>
            </a:r>
            <a:endParaRPr lang="en-US" sz="2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56321" y="1614651"/>
            <a:ext cx="442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Thuộc hoàng đế</a:t>
            </a:r>
            <a:endParaRPr 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4856321" y="2333452"/>
            <a:ext cx="4424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Học viện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5904140" y="3565119"/>
            <a:ext cx="551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 smtClean="0"/>
              <a:t>Văn Miếu Quốc Tử Giám</a:t>
            </a:r>
            <a:endParaRPr lang="en-US" sz="3600" dirty="0"/>
          </a:p>
        </p:txBody>
      </p:sp>
      <p:pic>
        <p:nvPicPr>
          <p:cNvPr id="17" name="academy__gb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06450" y="-242342"/>
            <a:ext cx="609600" cy="609600"/>
          </a:xfrm>
          <a:prstGeom prst="rect">
            <a:avLst/>
          </a:prstGeom>
        </p:spPr>
      </p:pic>
      <p:pic>
        <p:nvPicPr>
          <p:cNvPr id="18" name="imperial__gb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806450" y="859472"/>
            <a:ext cx="609600" cy="609600"/>
          </a:xfrm>
          <a:prstGeom prst="rect">
            <a:avLst/>
          </a:prstGeom>
        </p:spPr>
      </p:pic>
      <p:pic>
        <p:nvPicPr>
          <p:cNvPr id="2" name="From Text To Speech - Free online TTS servic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641084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494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23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97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2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49" y="0"/>
            <a:ext cx="11684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0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7-Unit 6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93804" y="0"/>
            <a:ext cx="609600" cy="60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8615" y="150126"/>
            <a:ext cx="63325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Mai’s mum: </a:t>
            </a:r>
            <a:r>
              <a:rPr lang="vi-VN" sz="2800" dirty="0" smtClean="0"/>
              <a:t>What are you doing, Mai?</a:t>
            </a:r>
          </a:p>
          <a:p>
            <a:r>
              <a:rPr lang="vi-VN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Mai: </a:t>
            </a:r>
            <a:r>
              <a:rPr lang="vi-VN" sz="2800" dirty="0" smtClean="0"/>
              <a:t>I’m preparing for a trip to the Temple of Literature and the Imperial Acadamy.</a:t>
            </a:r>
          </a:p>
          <a:p>
            <a:r>
              <a:rPr lang="vi-V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Mai’s mum: </a:t>
            </a:r>
            <a:r>
              <a:rPr lang="vi-VN" sz="2800" dirty="0" smtClean="0"/>
              <a:t>Oh, I see. You know that it’s a famous historic and cultural place.</a:t>
            </a:r>
          </a:p>
          <a:p>
            <a:r>
              <a:rPr lang="vi-VN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Mai: </a:t>
            </a:r>
            <a:r>
              <a:rPr lang="vi-VN" sz="2800" dirty="0" smtClean="0"/>
              <a:t>Of course, Mum. </a:t>
            </a:r>
          </a:p>
          <a:p>
            <a:r>
              <a:rPr lang="vi-V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Mai’s mum: </a:t>
            </a:r>
            <a:r>
              <a:rPr lang="vi-VN" sz="2800" dirty="0" smtClean="0"/>
              <a:t>Did you know that it was started in the 11th century? The Imperial Academy is considered the first university in Vietnam. </a:t>
            </a:r>
          </a:p>
          <a:p>
            <a:r>
              <a:rPr lang="vi-VN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Mai: </a:t>
            </a:r>
            <a:r>
              <a:rPr lang="vi-VN" sz="2800" dirty="0" smtClean="0"/>
              <a:t>Yeah, we learned about that in school. Mum, this is the list of the things I plan to take with me.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835871" y="150126"/>
            <a:ext cx="50906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Mai’s mum: </a:t>
            </a:r>
            <a:r>
              <a:rPr lang="vi-VN" sz="2800" dirty="0" smtClean="0"/>
              <a:t>Let me have a look. You definitely don’t need an umbrella. It’s winter and there’s not much rain.</a:t>
            </a:r>
          </a:p>
          <a:p>
            <a:r>
              <a:rPr lang="vi-VN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Mai: </a:t>
            </a:r>
            <a:r>
              <a:rPr lang="vi-VN" sz="2800" dirty="0" smtClean="0"/>
              <a:t>Will it be cold?</a:t>
            </a:r>
          </a:p>
          <a:p>
            <a:r>
              <a:rPr lang="vi-V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Mai’s mum: </a:t>
            </a:r>
            <a:r>
              <a:rPr lang="vi-VN" sz="2800" dirty="0" smtClean="0"/>
              <a:t>Yes, it’s a good idea to take warm clothes.</a:t>
            </a:r>
          </a:p>
          <a:p>
            <a:r>
              <a:rPr lang="vi-VN" sz="28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Mai: </a:t>
            </a:r>
            <a:r>
              <a:rPr lang="vi-VN" sz="2800" dirty="0" smtClean="0"/>
              <a:t>I see.</a:t>
            </a:r>
          </a:p>
          <a:p>
            <a:r>
              <a:rPr lang="vi-VN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Mai’s mum: </a:t>
            </a:r>
            <a:r>
              <a:rPr lang="vi-VN" sz="2800" dirty="0" smtClean="0"/>
              <a:t>The Temple of Literature is a beautiful place. It’s surrounded by trees and contains many interesting things. You’d better take the camera.</a:t>
            </a:r>
          </a:p>
          <a:p>
            <a:r>
              <a:rPr lang="vi-VN" sz="2800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Mai: </a:t>
            </a:r>
            <a:r>
              <a:rPr lang="vi-VN" sz="2800" dirty="0" smtClean="0"/>
              <a:t>I will, Mum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256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"/>
          <p:cNvSpPr>
            <a:spLocks noChangeArrowheads="1"/>
          </p:cNvSpPr>
          <p:nvPr/>
        </p:nvSpPr>
        <p:spPr bwMode="auto">
          <a:xfrm>
            <a:off x="1271588" y="2565400"/>
            <a:ext cx="9396413" cy="86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endParaRPr lang="ko-KR" altLang="en-US"/>
          </a:p>
        </p:txBody>
      </p:sp>
      <p:sp>
        <p:nvSpPr>
          <p:cNvPr id="2051" name="WordArt 5"/>
          <p:cNvSpPr>
            <a:spLocks noChangeArrowheads="1" noChangeShapeType="1" noTextEdit="1"/>
          </p:cNvSpPr>
          <p:nvPr/>
        </p:nvSpPr>
        <p:spPr bwMode="auto">
          <a:xfrm>
            <a:off x="1847850" y="2133601"/>
            <a:ext cx="8515350" cy="16859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9600" kern="1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Comic Sans MS"/>
              </a:rPr>
              <a:t>ANGRY BIRDS</a:t>
            </a:r>
          </a:p>
        </p:txBody>
      </p:sp>
      <p:sp>
        <p:nvSpPr>
          <p:cNvPr id="2052" name="WordArt 6"/>
          <p:cNvSpPr>
            <a:spLocks noChangeArrowheads="1" noChangeShapeType="1" noTextEdit="1"/>
          </p:cNvSpPr>
          <p:nvPr/>
        </p:nvSpPr>
        <p:spPr bwMode="auto">
          <a:xfrm>
            <a:off x="4727575" y="3500438"/>
            <a:ext cx="5761038" cy="2087562"/>
          </a:xfrm>
          <a:prstGeom prst="rect">
            <a:avLst/>
          </a:prstGeom>
        </p:spPr>
        <p:txBody>
          <a:bodyPr wrap="none" fromWordArt="1">
            <a:prstTxWarp prst="textCurveUp">
              <a:avLst>
                <a:gd name="adj" fmla="val 45977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0000"/>
                </a:solidFill>
                <a:latin typeface="Comic Sans MS"/>
              </a:rPr>
              <a:t>Mystery Box</a:t>
            </a:r>
          </a:p>
        </p:txBody>
      </p:sp>
      <p:pic>
        <p:nvPicPr>
          <p:cNvPr id="2055" name="Picture 23" descr="pajarito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6588" y="120650"/>
            <a:ext cx="205105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18" descr="pajarito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47851" y="4365626"/>
            <a:ext cx="22320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56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757 0.16901 C 0.36614 0.08115 0.38489 -0.00671 0.33802 -0.0296 C 0.29114 -0.05249 0.12291 0.02681 0.06666 0.03167 C 0.01041 0.03653 0.00521 0.01826 -2.77778E-6 -5.37572E-6 " pathEditMode="relative" ptsTypes="aaaA">
                                      <p:cBhvr>
                                        <p:cTn id="6" dur="2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87465 0.02104 C -0.85764 0.0289 -0.8717 0.02058 -0.85399 0.03792 C -0.84028 0.05133 -0.8316 0.06266 -0.82066 0.08023 C -0.81493 0.08948 -0.8033 0.10775 -0.8033 0.10775 C -0.8 0.11977 -0.80312 0.11121 -0.79375 0.12671 C -0.78559 0.14035 -0.77899 0.1526 -0.76996 0.16486 C -0.76371 0.19561 -0.75139 0.22243 -0.74288 0.25156 C -0.7276 0.30358 -0.71007 0.3533 -0.68889 0.40162 C -0.68073 0.42012 -0.67344 0.44555 -0.66198 0.46081 C -0.65712 0.47538 -0.65312 0.49225 -0.64618 0.5052 C -0.64514 0.50936 -0.64427 0.51376 -0.64305 0.51792 C -0.64219 0.52023 -0.64045 0.52185 -0.63976 0.52416 C -0.63229 0.54705 -0.62743 0.57457 -0.61267 0.59191 C -0.61111 0.59399 -0.60833 0.59445 -0.60642 0.59607 C -0.6026 0.59931 -0.59913 0.60324 -0.59531 0.60671 C -0.59114 0.61041 -0.58698 0.61387 -0.58264 0.61734 C -0.5783 0.62104 -0.56823 0.62358 -0.56823 0.62358 C -0.55347 0.62266 -0.53785 0.62659 -0.52396 0.61942 C -0.52205 0.6185 -0.52101 0.61619 -0.5191 0.61503 C -0.51771 0.6141 -0.51597 0.61364 -0.51441 0.61295 C -0.50191 0.60093 -0.50989 0.60925 -0.49219 0.58543 C -0.48351 0.57364 -0.48177 0.55769 -0.4717 0.54752 C -0.46771 0.5348 -0.46111 0.52393 -0.45712 0.51145 C -0.45521 0.50543 -0.45364 0.49896 -0.45243 0.49249 C -0.45191 0.48971 -0.45173 0.48671 -0.45087 0.48416 C -0.44896 0.47838 -0.44653 0.47283 -0.44444 0.46705 C -0.4434 0.46428 -0.44132 0.45873 -0.44132 0.45873 C -0.43854 0.44324 -0.43437 0.44324 -0.42378 0.43977 C -0.40868 0.44416 -0.39479 0.44971 -0.38107 0.45873 C -0.36423 0.46983 -0.34566 0.4941 -0.33021 0.50936 C -0.31545 0.52416 -0.3033 0.54266 -0.28576 0.55168 C -0.2684 0.5496 -0.25087 0.54775 -0.23351 0.54543 C -0.22396 0.54405 -0.20503 0.53896 -0.20503 0.53896 C -0.18437 0.52139 -0.16423 0.50358 -0.14444 0.48416 C -0.13958 0.47931 -0.13351 0.47653 -0.12864 0.47145 C -0.11979 0.46197 -0.11215 0.44486 -0.10486 0.4333 C -0.0993 0.42451 -0.09531 0.41642 -0.09219 0.40578 C -0.08819 0.3926 -0.08107 0.36578 -0.08107 0.36578 C -0.07552 0.31908 -0.07014 0.2726 -0.06354 0.22613 C -0.06094 0.20717 -0.06007 0.18798 -0.05712 0.16902 C -0.05139 0.13341 -0.04114 0.09295 -0.02708 0.06127 C -0.02621 0.05526 -0.02291 0.03908 -0.02066 0.03376 C -0.01962 0.03121 -0.01736 0.02983 -0.01597 0.02752 C -0.01059 0.01896 -0.00364 0.00971 -4.16667E-6 1.27168E-6 " pathEditMode="relative" ptsTypes="fffffffffffffffffffffffffffffffffffffffffffA">
                                      <p:cBhvr>
                                        <p:cTn id="8" dur="2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"/>
          <p:cNvSpPr>
            <a:spLocks noChangeArrowheads="1"/>
          </p:cNvSpPr>
          <p:nvPr/>
        </p:nvSpPr>
        <p:spPr bwMode="auto">
          <a:xfrm>
            <a:off x="1919288" y="260350"/>
            <a:ext cx="8748712" cy="719138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endParaRPr lang="ko-KR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196976"/>
            <a:ext cx="8229600" cy="5400675"/>
          </a:xfrm>
          <a:solidFill>
            <a:srgbClr val="CCECFF"/>
          </a:solidFill>
          <a:ln w="25400"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altLang="ko-KR" b="1" dirty="0" smtClean="0">
                <a:latin typeface="Comic Sans MS" pitchFamily="66" charset="0"/>
              </a:rPr>
              <a:t>Choose an egg</a:t>
            </a:r>
            <a:r>
              <a:rPr lang="en-US" altLang="ko-KR" dirty="0" smtClean="0">
                <a:latin typeface="Comic Sans MS" pitchFamily="66" charset="0"/>
              </a:rPr>
              <a:t> and </a:t>
            </a:r>
            <a:r>
              <a:rPr lang="en-US" altLang="ko-KR" b="1" dirty="0" smtClean="0">
                <a:latin typeface="Comic Sans MS" pitchFamily="66" charset="0"/>
              </a:rPr>
              <a:t>answer the question</a:t>
            </a:r>
            <a:r>
              <a:rPr lang="en-US" altLang="ko-KR" dirty="0" smtClean="0">
                <a:latin typeface="Comic Sans MS" pitchFamily="66" charset="0"/>
              </a:rPr>
              <a:t>.</a:t>
            </a:r>
          </a:p>
          <a:p>
            <a:pPr eaLnBrk="1" hangingPunct="1"/>
            <a:r>
              <a:rPr lang="en-US" altLang="ko-KR" dirty="0" smtClean="0">
                <a:latin typeface="Comic Sans MS" pitchFamily="66" charset="0"/>
              </a:rPr>
              <a:t>You have 5 seconds to answer.</a:t>
            </a:r>
          </a:p>
          <a:p>
            <a:pPr eaLnBrk="1" hangingPunct="1"/>
            <a:r>
              <a:rPr lang="en-US" altLang="ko-KR" dirty="0" smtClean="0">
                <a:latin typeface="Comic Sans MS" pitchFamily="66" charset="0"/>
              </a:rPr>
              <a:t>If you give the </a:t>
            </a:r>
            <a:r>
              <a:rPr lang="en-US" altLang="ko-KR" b="1" dirty="0" smtClean="0">
                <a:latin typeface="Comic Sans MS" pitchFamily="66" charset="0"/>
              </a:rPr>
              <a:t>in</a:t>
            </a:r>
            <a:r>
              <a:rPr lang="en-US" altLang="ko-KR" dirty="0" smtClean="0">
                <a:latin typeface="Comic Sans MS" pitchFamily="66" charset="0"/>
              </a:rPr>
              <a:t>correct answer, another team can raise their hands to answer.</a:t>
            </a:r>
          </a:p>
          <a:p>
            <a:pPr eaLnBrk="1" hangingPunct="1"/>
            <a:r>
              <a:rPr lang="en-US" altLang="ko-KR" dirty="0" smtClean="0">
                <a:latin typeface="Comic Sans MS" pitchFamily="66" charset="0"/>
              </a:rPr>
              <a:t>If you get it </a:t>
            </a:r>
            <a:r>
              <a:rPr lang="en-US" altLang="ko-KR" b="1" dirty="0" smtClean="0">
                <a:latin typeface="Comic Sans MS" pitchFamily="66" charset="0"/>
              </a:rPr>
              <a:t>right</a:t>
            </a:r>
            <a:r>
              <a:rPr lang="en-US" altLang="ko-KR" dirty="0" smtClean="0">
                <a:latin typeface="Comic Sans MS" pitchFamily="66" charset="0"/>
              </a:rPr>
              <a:t>, you will get a </a:t>
            </a:r>
            <a:r>
              <a:rPr lang="en-US" altLang="ko-KR" b="1" dirty="0" smtClean="0">
                <a:latin typeface="Comic Sans MS" pitchFamily="66" charset="0"/>
              </a:rPr>
              <a:t>MYSTERY BOX</a:t>
            </a:r>
            <a:r>
              <a:rPr lang="en-US" altLang="ko-KR" dirty="0" smtClean="0">
                <a:latin typeface="Comic Sans MS" pitchFamily="66" charset="0"/>
              </a:rPr>
              <a:t>.</a:t>
            </a:r>
          </a:p>
          <a:p>
            <a:pPr eaLnBrk="1" hangingPunct="1"/>
            <a:r>
              <a:rPr lang="en-US" altLang="ko-KR" dirty="0" smtClean="0">
                <a:latin typeface="Comic Sans MS" pitchFamily="66" charset="0"/>
              </a:rPr>
              <a:t>The mystery box is </a:t>
            </a:r>
            <a:r>
              <a:rPr lang="en-US" altLang="ko-KR" b="1" dirty="0" smtClean="0">
                <a:latin typeface="Comic Sans MS" pitchFamily="66" charset="0"/>
              </a:rPr>
              <a:t>good</a:t>
            </a:r>
            <a:r>
              <a:rPr lang="en-US" altLang="ko-KR" dirty="0" smtClean="0">
                <a:latin typeface="Comic Sans MS" pitchFamily="66" charset="0"/>
              </a:rPr>
              <a:t> or </a:t>
            </a:r>
            <a:r>
              <a:rPr lang="en-US" altLang="ko-KR" b="1" dirty="0" smtClean="0">
                <a:latin typeface="Comic Sans MS" pitchFamily="66" charset="0"/>
              </a:rPr>
              <a:t>bad</a:t>
            </a:r>
            <a:r>
              <a:rPr lang="en-US" altLang="ko-KR" dirty="0" smtClean="0">
                <a:latin typeface="Comic Sans MS" pitchFamily="66" charset="0"/>
              </a:rPr>
              <a:t>.</a:t>
            </a:r>
          </a:p>
          <a:p>
            <a:pPr eaLnBrk="1" hangingPunct="1"/>
            <a:r>
              <a:rPr lang="en-US" altLang="ko-KR" dirty="0" smtClean="0">
                <a:latin typeface="Comic Sans MS" pitchFamily="66" charset="0"/>
              </a:rPr>
              <a:t>You can </a:t>
            </a:r>
            <a:r>
              <a:rPr lang="en-US" altLang="ko-KR" b="1" dirty="0" smtClean="0">
                <a:latin typeface="Comic Sans MS" pitchFamily="66" charset="0"/>
              </a:rPr>
              <a:t>keep it</a:t>
            </a:r>
            <a:r>
              <a:rPr lang="en-US" altLang="ko-KR" dirty="0" smtClean="0">
                <a:latin typeface="Comic Sans MS" pitchFamily="66" charset="0"/>
              </a:rPr>
              <a:t> or </a:t>
            </a:r>
            <a:r>
              <a:rPr lang="en-US" altLang="ko-KR" b="1" dirty="0" smtClean="0">
                <a:latin typeface="Comic Sans MS" pitchFamily="66" charset="0"/>
              </a:rPr>
              <a:t>give it</a:t>
            </a:r>
            <a:r>
              <a:rPr lang="en-US" altLang="ko-KR" dirty="0" smtClean="0">
                <a:latin typeface="Comic Sans MS" pitchFamily="66" charset="0"/>
              </a:rPr>
              <a:t> to another team.</a:t>
            </a:r>
          </a:p>
          <a:p>
            <a:pPr eaLnBrk="1" hangingPunct="1"/>
            <a:endParaRPr lang="en-US" altLang="ko-KR" b="1" dirty="0" smtClean="0">
              <a:latin typeface="Comic Sans MS" pitchFamily="66" charset="0"/>
            </a:endParaRPr>
          </a:p>
          <a:p>
            <a:pPr eaLnBrk="1" hangingPunct="1"/>
            <a:endParaRPr lang="en-US" altLang="ko-KR" dirty="0" smtClean="0"/>
          </a:p>
        </p:txBody>
      </p:sp>
      <p:sp>
        <p:nvSpPr>
          <p:cNvPr id="3076" name="WordArt 5"/>
          <p:cNvSpPr>
            <a:spLocks noChangeArrowheads="1" noChangeShapeType="1" noTextEdit="1"/>
          </p:cNvSpPr>
          <p:nvPr/>
        </p:nvSpPr>
        <p:spPr bwMode="auto">
          <a:xfrm>
            <a:off x="3071814" y="188913"/>
            <a:ext cx="6192837" cy="79216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Comic Sans MS"/>
              </a:rPr>
              <a:t>THE RULES</a:t>
            </a:r>
          </a:p>
        </p:txBody>
      </p:sp>
    </p:spTree>
    <p:extLst>
      <p:ext uri="{BB962C8B-B14F-4D97-AF65-F5344CB8AC3E}">
        <p14:creationId xmlns:p14="http://schemas.microsoft.com/office/powerpoint/2010/main" val="305498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solidFill>
            <a:srgbClr val="CCECFF"/>
          </a:solidFill>
          <a:ln w="38100"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altLang="ko-KR" sz="4800" b="1">
                <a:latin typeface="Comic Sans MS" pitchFamily="66" charset="0"/>
              </a:rPr>
              <a:t>MYSTERY BOX PRIZES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524001" y="1484313"/>
            <a:ext cx="1979613" cy="2305050"/>
            <a:chOff x="0" y="935"/>
            <a:chExt cx="1247" cy="1452"/>
          </a:xfrm>
        </p:grpSpPr>
        <p:pic>
          <p:nvPicPr>
            <p:cNvPr id="4121" name="Picture 23" descr="pajarito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935"/>
              <a:ext cx="1020" cy="1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22" name="Rectangle 11"/>
            <p:cNvSpPr>
              <a:spLocks noChangeArrowheads="1"/>
            </p:cNvSpPr>
            <p:nvPr/>
          </p:nvSpPr>
          <p:spPr bwMode="auto">
            <a:xfrm>
              <a:off x="45" y="1979"/>
              <a:ext cx="1202" cy="4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r>
                <a:rPr lang="en-US" altLang="ko-KR" sz="2800" b="1">
                  <a:latin typeface="Comic Sans MS" pitchFamily="66" charset="0"/>
                </a:rPr>
                <a:t>LOSE 100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935414" y="1700213"/>
            <a:ext cx="1908175" cy="2089150"/>
            <a:chOff x="1519" y="1071"/>
            <a:chExt cx="1202" cy="1316"/>
          </a:xfrm>
        </p:grpSpPr>
        <p:pic>
          <p:nvPicPr>
            <p:cNvPr id="4119" name="Picture 19" descr="pajarito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55" y="1071"/>
              <a:ext cx="1002" cy="7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20" name="Rectangle 12"/>
            <p:cNvSpPr>
              <a:spLocks noChangeArrowheads="1"/>
            </p:cNvSpPr>
            <p:nvPr/>
          </p:nvSpPr>
          <p:spPr bwMode="auto">
            <a:xfrm>
              <a:off x="1519" y="1979"/>
              <a:ext cx="1202" cy="4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r>
                <a:rPr lang="en-US" altLang="ko-KR" sz="2800" b="1">
                  <a:latin typeface="Comic Sans MS" pitchFamily="66" charset="0"/>
                </a:rPr>
                <a:t>GET 100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6383339" y="1628775"/>
            <a:ext cx="1908175" cy="2160588"/>
            <a:chOff x="3061" y="1026"/>
            <a:chExt cx="1202" cy="1361"/>
          </a:xfrm>
        </p:grpSpPr>
        <p:pic>
          <p:nvPicPr>
            <p:cNvPr id="4117" name="Picture 22" descr="pajarito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52" y="1026"/>
              <a:ext cx="1002" cy="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8" name="Rectangle 13"/>
            <p:cNvSpPr>
              <a:spLocks noChangeArrowheads="1"/>
            </p:cNvSpPr>
            <p:nvPr/>
          </p:nvSpPr>
          <p:spPr bwMode="auto">
            <a:xfrm>
              <a:off x="3061" y="1979"/>
              <a:ext cx="1202" cy="4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r>
                <a:rPr lang="en-US" altLang="ko-KR" sz="2800" b="1">
                  <a:latin typeface="Comic Sans MS" pitchFamily="66" charset="0"/>
                </a:rPr>
                <a:t>LOSE 200</a:t>
              </a: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8688389" y="1484313"/>
            <a:ext cx="1908175" cy="2305050"/>
            <a:chOff x="4513" y="935"/>
            <a:chExt cx="1202" cy="1452"/>
          </a:xfrm>
        </p:grpSpPr>
        <p:pic>
          <p:nvPicPr>
            <p:cNvPr id="4115" name="Picture 17" descr="pajarito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94" y="935"/>
              <a:ext cx="872" cy="1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6" name="Rectangle 14"/>
            <p:cNvSpPr>
              <a:spLocks noChangeArrowheads="1"/>
            </p:cNvSpPr>
            <p:nvPr/>
          </p:nvSpPr>
          <p:spPr bwMode="auto">
            <a:xfrm>
              <a:off x="4513" y="1979"/>
              <a:ext cx="1202" cy="4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r>
                <a:rPr lang="en-US" altLang="ko-KR" sz="2800" b="1">
                  <a:latin typeface="Comic Sans MS" pitchFamily="66" charset="0"/>
                </a:rPr>
                <a:t>GET 200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595439" y="4005264"/>
            <a:ext cx="1908175" cy="2376487"/>
            <a:chOff x="45" y="2523"/>
            <a:chExt cx="1202" cy="1497"/>
          </a:xfrm>
        </p:grpSpPr>
        <p:pic>
          <p:nvPicPr>
            <p:cNvPr id="4113" name="Picture 18" descr="pajarito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58" y="2523"/>
              <a:ext cx="994" cy="9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4" name="Rectangle 15"/>
            <p:cNvSpPr>
              <a:spLocks noChangeArrowheads="1"/>
            </p:cNvSpPr>
            <p:nvPr/>
          </p:nvSpPr>
          <p:spPr bwMode="auto">
            <a:xfrm>
              <a:off x="45" y="3612"/>
              <a:ext cx="1202" cy="4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r>
                <a:rPr lang="en-US" altLang="ko-KR" sz="2400" b="1">
                  <a:latin typeface="Comic Sans MS" pitchFamily="66" charset="0"/>
                </a:rPr>
                <a:t>STEAL 100</a:t>
              </a:r>
            </a:p>
          </p:txBody>
        </p:sp>
      </p:grp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4079876" y="4005264"/>
            <a:ext cx="1908175" cy="2376487"/>
            <a:chOff x="1610" y="2523"/>
            <a:chExt cx="1202" cy="1497"/>
          </a:xfrm>
        </p:grpSpPr>
        <p:pic>
          <p:nvPicPr>
            <p:cNvPr id="4111" name="Picture 21" descr="pajarito5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791" y="2523"/>
              <a:ext cx="749" cy="10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2" name="Rectangle 16"/>
            <p:cNvSpPr>
              <a:spLocks noChangeArrowheads="1"/>
            </p:cNvSpPr>
            <p:nvPr/>
          </p:nvSpPr>
          <p:spPr bwMode="auto">
            <a:xfrm>
              <a:off x="1610" y="3612"/>
              <a:ext cx="1202" cy="4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r>
                <a:rPr lang="en-US" altLang="ko-KR" sz="2800" b="1">
                  <a:latin typeface="Comic Sans MS" pitchFamily="66" charset="0"/>
                </a:rPr>
                <a:t>LOSE 1/2</a:t>
              </a:r>
            </a:p>
          </p:txBody>
        </p:sp>
      </p:grp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6419851" y="3933826"/>
            <a:ext cx="1908175" cy="2447925"/>
            <a:chOff x="3084" y="2478"/>
            <a:chExt cx="1202" cy="1542"/>
          </a:xfrm>
        </p:grpSpPr>
        <p:pic>
          <p:nvPicPr>
            <p:cNvPr id="4109" name="Picture 4" descr="C:\Users\Shane\Desktop\goldenegg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107" y="2478"/>
              <a:ext cx="898" cy="1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0" name="Rectangle 17"/>
            <p:cNvSpPr>
              <a:spLocks noChangeArrowheads="1"/>
            </p:cNvSpPr>
            <p:nvPr/>
          </p:nvSpPr>
          <p:spPr bwMode="auto">
            <a:xfrm>
              <a:off x="3084" y="3612"/>
              <a:ext cx="1202" cy="4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r>
                <a:rPr lang="en-US" altLang="ko-KR" sz="2800" b="1">
                  <a:latin typeface="Comic Sans MS" pitchFamily="66" charset="0"/>
                </a:rPr>
                <a:t>GET 500</a:t>
              </a:r>
            </a:p>
          </p:txBody>
        </p:sp>
      </p:grpSp>
      <p:grpSp>
        <p:nvGrpSpPr>
          <p:cNvPr id="9" name="Group 26"/>
          <p:cNvGrpSpPr>
            <a:grpSpLocks/>
          </p:cNvGrpSpPr>
          <p:nvPr/>
        </p:nvGrpSpPr>
        <p:grpSpPr bwMode="auto">
          <a:xfrm>
            <a:off x="8328026" y="3716338"/>
            <a:ext cx="2447925" cy="2665412"/>
            <a:chOff x="4286" y="2341"/>
            <a:chExt cx="1542" cy="1679"/>
          </a:xfrm>
        </p:grpSpPr>
        <p:pic>
          <p:nvPicPr>
            <p:cNvPr id="4107" name="Picture 5" descr="pi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286" y="2341"/>
              <a:ext cx="1542" cy="1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8" name="Rectangle 18"/>
            <p:cNvSpPr>
              <a:spLocks noChangeArrowheads="1"/>
            </p:cNvSpPr>
            <p:nvPr/>
          </p:nvSpPr>
          <p:spPr bwMode="auto">
            <a:xfrm>
              <a:off x="4513" y="3612"/>
              <a:ext cx="1202" cy="40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1"/>
              <a:r>
                <a:rPr lang="en-US" altLang="ko-KR" sz="2800" b="1">
                  <a:latin typeface="Comic Sans MS" pitchFamily="66" charset="0"/>
                </a:rPr>
                <a:t>LOSE </a:t>
              </a:r>
              <a:r>
                <a:rPr lang="en-US" altLang="ko-KR" sz="2800" b="1" u="sng">
                  <a:latin typeface="Comic Sans MS" pitchFamily="66" charset="0"/>
                </a:rPr>
                <a:t>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25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14"/>
          <p:cNvSpPr>
            <a:spLocks noChangeShapeType="1"/>
          </p:cNvSpPr>
          <p:nvPr/>
        </p:nvSpPr>
        <p:spPr bwMode="auto">
          <a:xfrm>
            <a:off x="2559148" y="970725"/>
            <a:ext cx="769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2" name="Line 15"/>
          <p:cNvSpPr>
            <a:spLocks noChangeShapeType="1"/>
          </p:cNvSpPr>
          <p:nvPr/>
        </p:nvSpPr>
        <p:spPr bwMode="auto">
          <a:xfrm>
            <a:off x="9677400" y="6557963"/>
            <a:ext cx="2514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3" name="Line 16"/>
          <p:cNvSpPr>
            <a:spLocks noChangeShapeType="1"/>
          </p:cNvSpPr>
          <p:nvPr/>
        </p:nvSpPr>
        <p:spPr bwMode="auto">
          <a:xfrm>
            <a:off x="212188" y="6557963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4" name="Rectangle 17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11201400" y="6329363"/>
            <a:ext cx="990600" cy="228600"/>
          </a:xfrm>
          <a:prstGeom prst="rect">
            <a:avLst/>
          </a:prstGeom>
          <a:noFill/>
          <a:ln w="38100" cmpd="dbl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1200" dirty="0"/>
              <a:t>Next Slide</a:t>
            </a:r>
          </a:p>
        </p:txBody>
      </p:sp>
      <p:sp>
        <p:nvSpPr>
          <p:cNvPr id="4" name="Rectangle 3"/>
          <p:cNvSpPr/>
          <p:nvPr/>
        </p:nvSpPr>
        <p:spPr>
          <a:xfrm>
            <a:off x="161779" y="1179374"/>
            <a:ext cx="1221275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Answer the question: What would you like to take with you for a trip?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3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8000">
        <p14:vortex dir="r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62"/>
          <p:cNvSpPr>
            <a:spLocks noChangeArrowheads="1"/>
          </p:cNvSpPr>
          <p:nvPr/>
        </p:nvSpPr>
        <p:spPr bwMode="auto">
          <a:xfrm>
            <a:off x="1919288" y="260351"/>
            <a:ext cx="8748712" cy="100806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1"/>
            <a:endParaRPr lang="ko-KR" altLang="en-US"/>
          </a:p>
        </p:txBody>
      </p:sp>
      <p:sp>
        <p:nvSpPr>
          <p:cNvPr id="7173" name="Oval 5">
            <a:hlinkClick r:id="rId3" action="ppaction://hlinksldjump"/>
          </p:cNvPr>
          <p:cNvSpPr>
            <a:spLocks noChangeArrowheads="1"/>
          </p:cNvSpPr>
          <p:nvPr/>
        </p:nvSpPr>
        <p:spPr bwMode="auto">
          <a:xfrm>
            <a:off x="604981" y="1929680"/>
            <a:ext cx="1674670" cy="2854179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1"/>
            <a:r>
              <a:rPr lang="en-US" altLang="ko-KR" sz="9600" b="1" dirty="0">
                <a:latin typeface="Comic Sans MS" pitchFamily="66" charset="0"/>
              </a:rPr>
              <a:t>1</a:t>
            </a:r>
          </a:p>
        </p:txBody>
      </p:sp>
      <p:sp>
        <p:nvSpPr>
          <p:cNvPr id="7174" name="Oval 6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2576801" y="1943173"/>
            <a:ext cx="1674670" cy="2854179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1"/>
            <a:r>
              <a:rPr lang="en-US" altLang="ko-KR" sz="9600" b="1" dirty="0">
                <a:latin typeface="Comic Sans MS" pitchFamily="66" charset="0"/>
              </a:rPr>
              <a:t>2</a:t>
            </a:r>
          </a:p>
        </p:txBody>
      </p:sp>
      <p:sp>
        <p:nvSpPr>
          <p:cNvPr id="7175" name="Oval 7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4530074" y="1943173"/>
            <a:ext cx="1674670" cy="2854179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1"/>
            <a:r>
              <a:rPr lang="en-US" altLang="ko-KR" sz="9600" b="1" dirty="0">
                <a:latin typeface="Comic Sans MS" pitchFamily="66" charset="0"/>
              </a:rPr>
              <a:t>3</a:t>
            </a:r>
          </a:p>
        </p:txBody>
      </p:sp>
      <p:sp>
        <p:nvSpPr>
          <p:cNvPr id="7176" name="Oval 8">
            <a:hlinkClick r:id="rId6" action="ppaction://hlinksldjump"/>
          </p:cNvPr>
          <p:cNvSpPr>
            <a:spLocks noChangeArrowheads="1"/>
          </p:cNvSpPr>
          <p:nvPr/>
        </p:nvSpPr>
        <p:spPr bwMode="auto">
          <a:xfrm>
            <a:off x="6420389" y="1978892"/>
            <a:ext cx="1674670" cy="2854179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1"/>
            <a:r>
              <a:rPr lang="en-US" altLang="ko-KR" sz="9600" b="1" dirty="0">
                <a:latin typeface="Comic Sans MS" pitchFamily="66" charset="0"/>
              </a:rPr>
              <a:t>4</a:t>
            </a:r>
          </a:p>
        </p:txBody>
      </p:sp>
      <p:sp>
        <p:nvSpPr>
          <p:cNvPr id="7177" name="Oval 9">
            <a:hlinkClick r:id="rId7" action="ppaction://hlinksldjump"/>
          </p:cNvPr>
          <p:cNvSpPr>
            <a:spLocks noChangeArrowheads="1"/>
          </p:cNvSpPr>
          <p:nvPr/>
        </p:nvSpPr>
        <p:spPr bwMode="auto">
          <a:xfrm>
            <a:off x="8231185" y="1978892"/>
            <a:ext cx="1674670" cy="2854179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latinLnBrk="1"/>
            <a:r>
              <a:rPr lang="en-US" altLang="ko-KR" sz="9600" b="1" dirty="0">
                <a:latin typeface="Comic Sans MS" pitchFamily="66" charset="0"/>
              </a:rPr>
              <a:t>5</a:t>
            </a:r>
          </a:p>
        </p:txBody>
      </p:sp>
      <p:sp>
        <p:nvSpPr>
          <p:cNvPr id="7178" name="Oval 10">
            <a:hlinkClick r:id="rId8" action="ppaction://hlinksldjump"/>
          </p:cNvPr>
          <p:cNvSpPr>
            <a:spLocks noChangeArrowheads="1"/>
          </p:cNvSpPr>
          <p:nvPr/>
        </p:nvSpPr>
        <p:spPr bwMode="auto">
          <a:xfrm>
            <a:off x="10041981" y="2101418"/>
            <a:ext cx="1674670" cy="2854179"/>
          </a:xfrm>
          <a:prstGeom prst="ellipse">
            <a:avLst/>
          </a:prstGeom>
          <a:solidFill>
            <a:srgbClr val="FF33CC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sz="9600" b="1" dirty="0">
                <a:latin typeface="Comic Sans MS" pitchFamily="66" charset="0"/>
              </a:rPr>
              <a:t>6</a:t>
            </a:r>
          </a:p>
        </p:txBody>
      </p:sp>
      <p:sp>
        <p:nvSpPr>
          <p:cNvPr id="5131" name="WordArt 29"/>
          <p:cNvSpPr>
            <a:spLocks noChangeArrowheads="1" noChangeShapeType="1" noTextEdit="1"/>
          </p:cNvSpPr>
          <p:nvPr/>
        </p:nvSpPr>
        <p:spPr bwMode="auto">
          <a:xfrm>
            <a:off x="2424113" y="333376"/>
            <a:ext cx="7561262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Comic Sans MS"/>
              </a:rPr>
              <a:t>CHOOSE ONE</a:t>
            </a:r>
          </a:p>
        </p:txBody>
      </p:sp>
      <p:pic>
        <p:nvPicPr>
          <p:cNvPr id="5145" name="Picture 23" descr="pajarito7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79651" y="5373688"/>
            <a:ext cx="9318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46" name="Picture 19" descr="pajarito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91401" y="5445125"/>
            <a:ext cx="12620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47" name="Picture 22" descr="pajarito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295775" y="5373688"/>
            <a:ext cx="9985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48" name="Picture 21" descr="pajarito5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527801" y="5373688"/>
            <a:ext cx="6842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49" name="Picture 17" descr="pajarito1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59150" y="5373688"/>
            <a:ext cx="787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50" name="Picture 18" descr="pajarito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303839" y="5445125"/>
            <a:ext cx="9429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51" name="Picture 4" descr="C:\Users\Shane\Desktop\goldenegg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688389" y="5467350"/>
            <a:ext cx="6937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52" name="Picture 5" descr="pi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409114" y="5445125"/>
            <a:ext cx="9223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130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3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1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8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1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4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71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0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7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1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6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8"/>
                  </p:tgtEl>
                </p:cond>
              </p:nextCondLst>
            </p:seq>
          </p:childTnLst>
        </p:cTn>
      </p:par>
    </p:tnLst>
    <p:bldLst>
      <p:bldP spid="7173" grpId="0" animBg="1"/>
      <p:bldP spid="7174" grpId="0" animBg="1"/>
      <p:bldP spid="7175" grpId="0" animBg="1"/>
      <p:bldP spid="7176" grpId="0" animBg="1"/>
      <p:bldP spid="7177" grpId="0" animBg="1"/>
      <p:bldP spid="71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Group 13"/>
          <p:cNvGrpSpPr>
            <a:grpSpLocks/>
          </p:cNvGrpSpPr>
          <p:nvPr/>
        </p:nvGrpSpPr>
        <p:grpSpPr bwMode="auto">
          <a:xfrm>
            <a:off x="8904289" y="2852739"/>
            <a:ext cx="1582737" cy="1944687"/>
            <a:chOff x="295" y="1706"/>
            <a:chExt cx="997" cy="1225"/>
          </a:xfrm>
        </p:grpSpPr>
        <p:sp>
          <p:nvSpPr>
            <p:cNvPr id="6156" name="AutoShape 14"/>
            <p:cNvSpPr>
              <a:spLocks noChangeArrowheads="1"/>
            </p:cNvSpPr>
            <p:nvPr/>
          </p:nvSpPr>
          <p:spPr bwMode="auto">
            <a:xfrm>
              <a:off x="295" y="2024"/>
              <a:ext cx="997" cy="907"/>
            </a:xfrm>
            <a:prstGeom prst="flowChartProcess">
              <a:avLst/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6157" name="Rectangle 15"/>
            <p:cNvSpPr>
              <a:spLocks noChangeArrowheads="1"/>
            </p:cNvSpPr>
            <p:nvPr/>
          </p:nvSpPr>
          <p:spPr bwMode="auto">
            <a:xfrm>
              <a:off x="657" y="2024"/>
              <a:ext cx="273" cy="90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6158" name="Rectangle 16"/>
            <p:cNvSpPr>
              <a:spLocks noChangeArrowheads="1"/>
            </p:cNvSpPr>
            <p:nvPr/>
          </p:nvSpPr>
          <p:spPr bwMode="auto">
            <a:xfrm rot="5400000">
              <a:off x="657" y="1979"/>
              <a:ext cx="273" cy="99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6159" name="AutoShape 17"/>
            <p:cNvSpPr>
              <a:spLocks noChangeArrowheads="1"/>
            </p:cNvSpPr>
            <p:nvPr/>
          </p:nvSpPr>
          <p:spPr bwMode="auto">
            <a:xfrm rot="7301258">
              <a:off x="407" y="1684"/>
              <a:ext cx="363" cy="408"/>
            </a:xfrm>
            <a:prstGeom prst="triangle">
              <a:avLst>
                <a:gd name="adj" fmla="val 56681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6160" name="AutoShape 18"/>
            <p:cNvSpPr>
              <a:spLocks noChangeArrowheads="1"/>
            </p:cNvSpPr>
            <p:nvPr/>
          </p:nvSpPr>
          <p:spPr bwMode="auto">
            <a:xfrm rot="-7472047">
              <a:off x="770" y="1684"/>
              <a:ext cx="363" cy="40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</p:grp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0" y="1"/>
            <a:ext cx="8229600" cy="1268413"/>
          </a:xfrm>
          <a:solidFill>
            <a:srgbClr val="CCECFF"/>
          </a:solidFill>
          <a:ln w="381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342900" indent="-342900">
              <a:spcBef>
                <a:spcPts val="0"/>
              </a:spcBef>
              <a:buFontTx/>
              <a:buAutoNum type="arabicPeriod"/>
              <a:defRPr/>
            </a:pPr>
            <a:r>
              <a:rPr lang="en-US" sz="5400" b="1" dirty="0"/>
              <a:t>What is Mai going to visit?</a:t>
            </a:r>
          </a:p>
        </p:txBody>
      </p:sp>
      <p:sp>
        <p:nvSpPr>
          <p:cNvPr id="6149" name="Oval 8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631950" y="5661026"/>
            <a:ext cx="863600" cy="11525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EEFEC6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b="1">
                <a:latin typeface="Comic Sans MS" pitchFamily="66" charset="0"/>
              </a:rPr>
              <a:t>H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O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M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E</a:t>
            </a:r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935413" y="1700214"/>
            <a:ext cx="7308850" cy="3933825"/>
            <a:chOff x="2086" y="1525"/>
            <a:chExt cx="4604" cy="2478"/>
          </a:xfrm>
        </p:grpSpPr>
        <p:sp>
          <p:nvSpPr>
            <p:cNvPr id="6153" name="AutoShape 11"/>
            <p:cNvSpPr>
              <a:spLocks noChangeArrowheads="1"/>
            </p:cNvSpPr>
            <p:nvPr/>
          </p:nvSpPr>
          <p:spPr bwMode="auto">
            <a:xfrm>
              <a:off x="2086" y="1525"/>
              <a:ext cx="4604" cy="2478"/>
            </a:xfrm>
            <a:prstGeom prst="irregularSeal1">
              <a:avLst/>
            </a:prstGeom>
            <a:solidFill>
              <a:srgbClr val="FF66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6154" name="Rectangle 5"/>
            <p:cNvSpPr>
              <a:spLocks noChangeArrowheads="1"/>
            </p:cNvSpPr>
            <p:nvPr/>
          </p:nvSpPr>
          <p:spPr bwMode="auto">
            <a:xfrm>
              <a:off x="3107" y="2205"/>
              <a:ext cx="2585" cy="99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latinLnBrk="1"/>
              <a:r>
                <a:rPr lang="en-US" altLang="ko-KR" sz="4400" b="1">
                  <a:latin typeface="Comic Sans MS" pitchFamily="66" charset="0"/>
                </a:rPr>
                <a:t>LOSE 100</a:t>
              </a:r>
            </a:p>
          </p:txBody>
        </p:sp>
        <p:pic>
          <p:nvPicPr>
            <p:cNvPr id="6155" name="Picture 23" descr="pajarito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00" y="2069"/>
              <a:ext cx="1588" cy="1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Oval 7"/>
          <p:cNvSpPr>
            <a:spLocks noChangeArrowheads="1"/>
          </p:cNvSpPr>
          <p:nvPr/>
        </p:nvSpPr>
        <p:spPr bwMode="auto">
          <a:xfrm>
            <a:off x="803275" y="2953474"/>
            <a:ext cx="2520950" cy="1727200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sz="3200" b="1">
                <a:latin typeface="Comic Sans MS" pitchFamily="66" charset="0"/>
              </a:rPr>
              <a:t>Give it </a:t>
            </a:r>
          </a:p>
          <a:p>
            <a:pPr algn="ctr" latinLnBrk="1"/>
            <a:r>
              <a:rPr lang="en-US" altLang="ko-KR" sz="2400">
                <a:latin typeface="Comic Sans MS" pitchFamily="66" charset="0"/>
              </a:rPr>
              <a:t>or </a:t>
            </a:r>
          </a:p>
          <a:p>
            <a:pPr algn="ctr" latinLnBrk="1"/>
            <a:r>
              <a:rPr lang="en-US" altLang="ko-KR" sz="3200" b="1">
                <a:latin typeface="Comic Sans MS" pitchFamily="66" charset="0"/>
              </a:rPr>
              <a:t>Keep it?</a:t>
            </a: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2773363" y="5017701"/>
            <a:ext cx="7519987" cy="1052512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She is going to visit The Temple of Literature -The Imperial Academy.</a:t>
            </a:r>
          </a:p>
        </p:txBody>
      </p:sp>
      <p:pic>
        <p:nvPicPr>
          <p:cNvPr id="5" name="FAIL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03495" y="634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2" grpId="0" animBg="1" autoUpdateAnimBg="0"/>
      <p:bldP spid="23" grpId="0" build="allAtOnce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>
            <a:grpSpLocks/>
          </p:cNvGrpSpPr>
          <p:nvPr/>
        </p:nvGrpSpPr>
        <p:grpSpPr bwMode="auto">
          <a:xfrm>
            <a:off x="8904289" y="2852739"/>
            <a:ext cx="1582737" cy="1944687"/>
            <a:chOff x="295" y="1706"/>
            <a:chExt cx="997" cy="1225"/>
          </a:xfrm>
        </p:grpSpPr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657" y="2024"/>
              <a:ext cx="273" cy="90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>
              <a:off x="295" y="2024"/>
              <a:ext cx="997" cy="907"/>
            </a:xfrm>
            <a:prstGeom prst="flowChartProcess">
              <a:avLst/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 rot="5400000">
              <a:off x="657" y="1979"/>
              <a:ext cx="273" cy="99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7" name="AutoShape 17"/>
            <p:cNvSpPr>
              <a:spLocks noChangeArrowheads="1"/>
            </p:cNvSpPr>
            <p:nvPr/>
          </p:nvSpPr>
          <p:spPr bwMode="auto">
            <a:xfrm rot="7301258">
              <a:off x="407" y="1684"/>
              <a:ext cx="363" cy="408"/>
            </a:xfrm>
            <a:prstGeom prst="triangle">
              <a:avLst>
                <a:gd name="adj" fmla="val 56681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8" name="AutoShape 18"/>
            <p:cNvSpPr>
              <a:spLocks noChangeArrowheads="1"/>
            </p:cNvSpPr>
            <p:nvPr/>
          </p:nvSpPr>
          <p:spPr bwMode="auto">
            <a:xfrm rot="-7472047">
              <a:off x="770" y="1684"/>
              <a:ext cx="363" cy="40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</p:grpSp>
      <p:sp>
        <p:nvSpPr>
          <p:cNvPr id="9220" name="Oval 4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631950" y="5661026"/>
            <a:ext cx="863600" cy="11525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EEFEC6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b="1">
                <a:latin typeface="Comic Sans MS" pitchFamily="66" charset="0"/>
              </a:rPr>
              <a:t>H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O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M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E</a:t>
            </a:r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1919288" y="3141663"/>
            <a:ext cx="2520950" cy="1727200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sz="3200" b="1">
                <a:latin typeface="Comic Sans MS" pitchFamily="66" charset="0"/>
              </a:rPr>
              <a:t>Give it </a:t>
            </a:r>
          </a:p>
          <a:p>
            <a:pPr algn="ctr" latinLnBrk="1"/>
            <a:r>
              <a:rPr lang="en-US" altLang="ko-KR" sz="2400">
                <a:latin typeface="Comic Sans MS" pitchFamily="66" charset="0"/>
              </a:rPr>
              <a:t>or </a:t>
            </a:r>
          </a:p>
          <a:p>
            <a:pPr algn="ctr" latinLnBrk="1"/>
            <a:r>
              <a:rPr lang="en-US" altLang="ko-KR" sz="3200" b="1">
                <a:latin typeface="Comic Sans MS" pitchFamily="66" charset="0"/>
              </a:rPr>
              <a:t>Keep it?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537075" y="1700213"/>
            <a:ext cx="7308850" cy="3960812"/>
            <a:chOff x="2018" y="1253"/>
            <a:chExt cx="4604" cy="2495"/>
          </a:xfrm>
        </p:grpSpPr>
        <p:sp>
          <p:nvSpPr>
            <p:cNvPr id="9224" name="AutoShape 5"/>
            <p:cNvSpPr>
              <a:spLocks noChangeArrowheads="1"/>
            </p:cNvSpPr>
            <p:nvPr/>
          </p:nvSpPr>
          <p:spPr bwMode="auto">
            <a:xfrm>
              <a:off x="2018" y="1253"/>
              <a:ext cx="4604" cy="2478"/>
            </a:xfrm>
            <a:prstGeom prst="irregularSeal1">
              <a:avLst/>
            </a:prstGeom>
            <a:solidFill>
              <a:srgbClr val="FFCC99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9225" name="Rectangle 6"/>
            <p:cNvSpPr>
              <a:spLocks noChangeArrowheads="1"/>
            </p:cNvSpPr>
            <p:nvPr/>
          </p:nvSpPr>
          <p:spPr bwMode="auto">
            <a:xfrm>
              <a:off x="3039" y="1933"/>
              <a:ext cx="2585" cy="99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latinLnBrk="1"/>
              <a:r>
                <a:rPr lang="en-US" altLang="ko-KR" sz="4400" b="1">
                  <a:latin typeface="Comic Sans MS" pitchFamily="66" charset="0"/>
                </a:rPr>
                <a:t>GET 200</a:t>
              </a:r>
            </a:p>
          </p:txBody>
        </p:sp>
        <p:pic>
          <p:nvPicPr>
            <p:cNvPr id="9226" name="Picture 17" descr="pajarito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16" y="1570"/>
              <a:ext cx="1873" cy="2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2495550" y="5415670"/>
            <a:ext cx="9530195" cy="1223962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en-US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the first university in </a:t>
            </a:r>
            <a:r>
              <a:rPr lang="en-US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</a:t>
            </a:r>
            <a:r>
              <a:rPr lang="vi-VN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</a:t>
            </a:r>
            <a:r>
              <a:rPr lang="vi-VN" alt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4800" b="1" kern="0" dirty="0">
              <a:solidFill>
                <a:schemeClr val="tx2"/>
              </a:solidFill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</a:t>
            </a:r>
            <a:r>
              <a:rPr 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 Imperial Academy?</a:t>
            </a:r>
            <a:br>
              <a:rPr 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Audience Clapping -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75360" y="3229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3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65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3" grpId="0" animBg="1" autoUpdateAnimBg="0"/>
      <p:bldP spid="22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10"/>
          <p:cNvGrpSpPr>
            <a:grpSpLocks/>
          </p:cNvGrpSpPr>
          <p:nvPr/>
        </p:nvGrpSpPr>
        <p:grpSpPr bwMode="auto">
          <a:xfrm>
            <a:off x="8904289" y="2852739"/>
            <a:ext cx="1582737" cy="1944687"/>
            <a:chOff x="295" y="1706"/>
            <a:chExt cx="997" cy="1225"/>
          </a:xfrm>
        </p:grpSpPr>
        <p:sp>
          <p:nvSpPr>
            <p:cNvPr id="10252" name="AutoShape 11"/>
            <p:cNvSpPr>
              <a:spLocks noChangeArrowheads="1"/>
            </p:cNvSpPr>
            <p:nvPr/>
          </p:nvSpPr>
          <p:spPr bwMode="auto">
            <a:xfrm>
              <a:off x="295" y="2024"/>
              <a:ext cx="997" cy="907"/>
            </a:xfrm>
            <a:prstGeom prst="flowChartProcess">
              <a:avLst/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0253" name="Rectangle 12"/>
            <p:cNvSpPr>
              <a:spLocks noChangeArrowheads="1"/>
            </p:cNvSpPr>
            <p:nvPr/>
          </p:nvSpPr>
          <p:spPr bwMode="auto">
            <a:xfrm>
              <a:off x="657" y="2024"/>
              <a:ext cx="273" cy="90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0254" name="Rectangle 13"/>
            <p:cNvSpPr>
              <a:spLocks noChangeArrowheads="1"/>
            </p:cNvSpPr>
            <p:nvPr/>
          </p:nvSpPr>
          <p:spPr bwMode="auto">
            <a:xfrm rot="5400000">
              <a:off x="657" y="1979"/>
              <a:ext cx="273" cy="99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0255" name="AutoShape 14"/>
            <p:cNvSpPr>
              <a:spLocks noChangeArrowheads="1"/>
            </p:cNvSpPr>
            <p:nvPr/>
          </p:nvSpPr>
          <p:spPr bwMode="auto">
            <a:xfrm rot="7301258">
              <a:off x="407" y="1684"/>
              <a:ext cx="363" cy="408"/>
            </a:xfrm>
            <a:prstGeom prst="triangle">
              <a:avLst>
                <a:gd name="adj" fmla="val 56681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0256" name="AutoShape 15"/>
            <p:cNvSpPr>
              <a:spLocks noChangeArrowheads="1"/>
            </p:cNvSpPr>
            <p:nvPr/>
          </p:nvSpPr>
          <p:spPr bwMode="auto">
            <a:xfrm rot="-7472047">
              <a:off x="770" y="1684"/>
              <a:ext cx="363" cy="40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</p:grp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1003445" y="163141"/>
            <a:ext cx="10446328" cy="1522154"/>
          </a:xfrm>
          <a:solidFill>
            <a:srgbClr val="CCECFF"/>
          </a:solidFill>
          <a:ln w="38100"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vi-VN" sz="5400" b="1" dirty="0" smtClean="0"/>
              <a:t>3. </a:t>
            </a:r>
            <a:r>
              <a:rPr lang="en-US" sz="5400" b="1" dirty="0" smtClean="0"/>
              <a:t>When </a:t>
            </a:r>
            <a:r>
              <a:rPr lang="en-US" sz="5400" b="1" dirty="0"/>
              <a:t>was it founded?</a:t>
            </a:r>
            <a:br>
              <a:rPr lang="en-US" sz="5400" b="1" dirty="0"/>
            </a:br>
            <a:endParaRPr lang="en-US" altLang="ko-KR" sz="5400" b="1" dirty="0">
              <a:latin typeface="Comic Sans MS" pitchFamily="66" charset="0"/>
            </a:endParaRPr>
          </a:p>
        </p:txBody>
      </p:sp>
      <p:sp>
        <p:nvSpPr>
          <p:cNvPr id="13315" name="Oval 3"/>
          <p:cNvSpPr>
            <a:spLocks noChangeArrowheads="1"/>
          </p:cNvSpPr>
          <p:nvPr/>
        </p:nvSpPr>
        <p:spPr bwMode="auto">
          <a:xfrm>
            <a:off x="1919288" y="3141663"/>
            <a:ext cx="2520950" cy="1727200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sz="3200" b="1">
                <a:latin typeface="Comic Sans MS" pitchFamily="66" charset="0"/>
              </a:rPr>
              <a:t>Give it </a:t>
            </a:r>
          </a:p>
          <a:p>
            <a:pPr algn="ctr" latinLnBrk="1"/>
            <a:r>
              <a:rPr lang="en-US" altLang="ko-KR" sz="2400">
                <a:latin typeface="Comic Sans MS" pitchFamily="66" charset="0"/>
              </a:rPr>
              <a:t>or </a:t>
            </a:r>
          </a:p>
          <a:p>
            <a:pPr algn="ctr" latinLnBrk="1"/>
            <a:r>
              <a:rPr lang="en-US" altLang="ko-KR" sz="3200" b="1">
                <a:latin typeface="Comic Sans MS" pitchFamily="66" charset="0"/>
              </a:rPr>
              <a:t>Keep it?</a:t>
            </a:r>
          </a:p>
        </p:txBody>
      </p:sp>
      <p:sp>
        <p:nvSpPr>
          <p:cNvPr id="10245" name="Oval 4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631950" y="5661026"/>
            <a:ext cx="863600" cy="11525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EEFEC6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b="1">
                <a:latin typeface="Comic Sans MS" pitchFamily="66" charset="0"/>
              </a:rPr>
              <a:t>H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O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M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E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711451" y="4976338"/>
            <a:ext cx="9051058" cy="1417637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one thousand years ago/ in the 11th century.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727575" y="1989139"/>
            <a:ext cx="7308850" cy="3933825"/>
            <a:chOff x="2018" y="1253"/>
            <a:chExt cx="4604" cy="2478"/>
          </a:xfrm>
        </p:grpSpPr>
        <p:sp>
          <p:nvSpPr>
            <p:cNvPr id="10249" name="AutoShape 5"/>
            <p:cNvSpPr>
              <a:spLocks noChangeArrowheads="1"/>
            </p:cNvSpPr>
            <p:nvPr/>
          </p:nvSpPr>
          <p:spPr bwMode="auto">
            <a:xfrm>
              <a:off x="2018" y="1253"/>
              <a:ext cx="4604" cy="2478"/>
            </a:xfrm>
            <a:prstGeom prst="irregularSeal1">
              <a:avLst/>
            </a:prstGeom>
            <a:solidFill>
              <a:srgbClr val="89C4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0250" name="Rectangle 6"/>
            <p:cNvSpPr>
              <a:spLocks noChangeArrowheads="1"/>
            </p:cNvSpPr>
            <p:nvPr/>
          </p:nvSpPr>
          <p:spPr bwMode="auto">
            <a:xfrm>
              <a:off x="3039" y="1933"/>
              <a:ext cx="2585" cy="99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latinLnBrk="1"/>
              <a:r>
                <a:rPr lang="en-US" altLang="ko-KR" sz="4400" b="1">
                  <a:latin typeface="Comic Sans MS" pitchFamily="66" charset="0"/>
                </a:rPr>
                <a:t>STEAL 100</a:t>
              </a:r>
            </a:p>
          </p:txBody>
        </p:sp>
        <p:pic>
          <p:nvPicPr>
            <p:cNvPr id="10251" name="Picture 18" descr="pajarito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45" y="2024"/>
              <a:ext cx="1452" cy="1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Audience Clapping -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87307" y="6194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0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6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3315" grpId="0" animBg="1"/>
      <p:bldP spid="16" grpId="0" build="allAtOnce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Group 10"/>
          <p:cNvGrpSpPr>
            <a:grpSpLocks/>
          </p:cNvGrpSpPr>
          <p:nvPr/>
        </p:nvGrpSpPr>
        <p:grpSpPr bwMode="auto">
          <a:xfrm>
            <a:off x="8904289" y="2852739"/>
            <a:ext cx="1582737" cy="1944687"/>
            <a:chOff x="295" y="1706"/>
            <a:chExt cx="997" cy="1225"/>
          </a:xfrm>
        </p:grpSpPr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95" y="2024"/>
              <a:ext cx="997" cy="907"/>
            </a:xfrm>
            <a:prstGeom prst="flowChartProcess">
              <a:avLst/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2301" name="Rectangle 12"/>
            <p:cNvSpPr>
              <a:spLocks noChangeArrowheads="1"/>
            </p:cNvSpPr>
            <p:nvPr/>
          </p:nvSpPr>
          <p:spPr bwMode="auto">
            <a:xfrm>
              <a:off x="657" y="2024"/>
              <a:ext cx="273" cy="90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2302" name="Rectangle 13"/>
            <p:cNvSpPr>
              <a:spLocks noChangeArrowheads="1"/>
            </p:cNvSpPr>
            <p:nvPr/>
          </p:nvSpPr>
          <p:spPr bwMode="auto">
            <a:xfrm rot="5400000">
              <a:off x="657" y="1979"/>
              <a:ext cx="273" cy="99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 rot="7301258">
              <a:off x="407" y="1684"/>
              <a:ext cx="363" cy="408"/>
            </a:xfrm>
            <a:prstGeom prst="triangle">
              <a:avLst>
                <a:gd name="adj" fmla="val 56681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 rot="-7472047">
              <a:off x="770" y="1684"/>
              <a:ext cx="363" cy="40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</p:grpSp>
      <p:sp>
        <p:nvSpPr>
          <p:cNvPr id="16387" name="Oval 3"/>
          <p:cNvSpPr>
            <a:spLocks noChangeArrowheads="1"/>
          </p:cNvSpPr>
          <p:nvPr/>
        </p:nvSpPr>
        <p:spPr bwMode="auto">
          <a:xfrm>
            <a:off x="1919288" y="3141663"/>
            <a:ext cx="2520950" cy="1727200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sz="3200" b="1">
                <a:latin typeface="Comic Sans MS" pitchFamily="66" charset="0"/>
              </a:rPr>
              <a:t>Give it </a:t>
            </a:r>
          </a:p>
          <a:p>
            <a:pPr algn="ctr" latinLnBrk="1"/>
            <a:r>
              <a:rPr lang="en-US" altLang="ko-KR" sz="2400">
                <a:latin typeface="Comic Sans MS" pitchFamily="66" charset="0"/>
              </a:rPr>
              <a:t>or </a:t>
            </a:r>
          </a:p>
          <a:p>
            <a:pPr algn="ctr" latinLnBrk="1"/>
            <a:r>
              <a:rPr lang="en-US" altLang="ko-KR" sz="3200" b="1">
                <a:latin typeface="Comic Sans MS" pitchFamily="66" charset="0"/>
              </a:rPr>
              <a:t>Keep it?</a:t>
            </a:r>
          </a:p>
        </p:txBody>
      </p:sp>
      <p:sp>
        <p:nvSpPr>
          <p:cNvPr id="12294" name="Oval 4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631950" y="5661026"/>
            <a:ext cx="863600" cy="11525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EEFEC6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b="1">
                <a:latin typeface="Comic Sans MS" pitchFamily="66" charset="0"/>
              </a:rPr>
              <a:t>H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O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M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E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Where is it located?</a:t>
            </a:r>
            <a:b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6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7349" y="4958214"/>
            <a:ext cx="8247276" cy="10464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en-US" altLang="en-US" sz="4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centre</a:t>
            </a:r>
            <a:r>
              <a:rPr lang="en-US" alt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Hanoi</a:t>
            </a:r>
            <a:r>
              <a:rPr lang="en-US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295775" y="1557338"/>
            <a:ext cx="7308850" cy="4464050"/>
            <a:chOff x="2018" y="1253"/>
            <a:chExt cx="4604" cy="2812"/>
          </a:xfrm>
        </p:grpSpPr>
        <p:sp>
          <p:nvSpPr>
            <p:cNvPr id="12297" name="AutoShape 5"/>
            <p:cNvSpPr>
              <a:spLocks noChangeArrowheads="1"/>
            </p:cNvSpPr>
            <p:nvPr/>
          </p:nvSpPr>
          <p:spPr bwMode="auto">
            <a:xfrm>
              <a:off x="2018" y="1253"/>
              <a:ext cx="4604" cy="2478"/>
            </a:xfrm>
            <a:prstGeom prst="irregularSeal1">
              <a:avLst/>
            </a:prstGeom>
            <a:solidFill>
              <a:srgbClr val="FF00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2298" name="Rectangle 6"/>
            <p:cNvSpPr>
              <a:spLocks noChangeArrowheads="1"/>
            </p:cNvSpPr>
            <p:nvPr/>
          </p:nvSpPr>
          <p:spPr bwMode="auto">
            <a:xfrm>
              <a:off x="3039" y="1933"/>
              <a:ext cx="2585" cy="99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latinLnBrk="1"/>
              <a:r>
                <a:rPr lang="en-US" altLang="ko-KR" sz="3600" b="1">
                  <a:latin typeface="Comic Sans MS" pitchFamily="66" charset="0"/>
                </a:rPr>
                <a:t>GOLDEN EGG</a:t>
              </a:r>
            </a:p>
            <a:p>
              <a:pPr algn="r" latinLnBrk="1"/>
              <a:r>
                <a:rPr lang="en-US" altLang="ko-KR" sz="3600" b="1">
                  <a:latin typeface="Comic Sans MS" pitchFamily="66" charset="0"/>
                </a:rPr>
                <a:t>GET </a:t>
              </a:r>
              <a:r>
                <a:rPr lang="en-US" altLang="ko-KR" sz="3600" b="1" u="sng">
                  <a:latin typeface="Comic Sans MS" pitchFamily="66" charset="0"/>
                </a:rPr>
                <a:t>500</a:t>
              </a:r>
            </a:p>
          </p:txBody>
        </p:sp>
        <p:pic>
          <p:nvPicPr>
            <p:cNvPr id="12299" name="Picture 4" descr="C:\Users\Shane\Desktop\goldenegg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71" y="2251"/>
              <a:ext cx="1375" cy="1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Audience Clapping -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20441" y="603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1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65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6387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Group 10"/>
          <p:cNvGrpSpPr>
            <a:grpSpLocks/>
          </p:cNvGrpSpPr>
          <p:nvPr/>
        </p:nvGrpSpPr>
        <p:grpSpPr bwMode="auto">
          <a:xfrm>
            <a:off x="8904289" y="2852739"/>
            <a:ext cx="1582737" cy="1944687"/>
            <a:chOff x="295" y="1706"/>
            <a:chExt cx="997" cy="1225"/>
          </a:xfrm>
        </p:grpSpPr>
        <p:sp>
          <p:nvSpPr>
            <p:cNvPr id="14348" name="AutoShape 11"/>
            <p:cNvSpPr>
              <a:spLocks noChangeArrowheads="1"/>
            </p:cNvSpPr>
            <p:nvPr/>
          </p:nvSpPr>
          <p:spPr bwMode="auto">
            <a:xfrm>
              <a:off x="295" y="2024"/>
              <a:ext cx="997" cy="907"/>
            </a:xfrm>
            <a:prstGeom prst="flowChartProcess">
              <a:avLst/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4349" name="Rectangle 12"/>
            <p:cNvSpPr>
              <a:spLocks noChangeArrowheads="1"/>
            </p:cNvSpPr>
            <p:nvPr/>
          </p:nvSpPr>
          <p:spPr bwMode="auto">
            <a:xfrm>
              <a:off x="657" y="2024"/>
              <a:ext cx="273" cy="90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4350" name="Rectangle 13"/>
            <p:cNvSpPr>
              <a:spLocks noChangeArrowheads="1"/>
            </p:cNvSpPr>
            <p:nvPr/>
          </p:nvSpPr>
          <p:spPr bwMode="auto">
            <a:xfrm rot="5400000">
              <a:off x="657" y="1979"/>
              <a:ext cx="273" cy="99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4351" name="AutoShape 14"/>
            <p:cNvSpPr>
              <a:spLocks noChangeArrowheads="1"/>
            </p:cNvSpPr>
            <p:nvPr/>
          </p:nvSpPr>
          <p:spPr bwMode="auto">
            <a:xfrm rot="7301258">
              <a:off x="407" y="1684"/>
              <a:ext cx="363" cy="408"/>
            </a:xfrm>
            <a:prstGeom prst="triangle">
              <a:avLst>
                <a:gd name="adj" fmla="val 56681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4352" name="AutoShape 15"/>
            <p:cNvSpPr>
              <a:spLocks noChangeArrowheads="1"/>
            </p:cNvSpPr>
            <p:nvPr/>
          </p:nvSpPr>
          <p:spPr bwMode="auto">
            <a:xfrm rot="-7472047">
              <a:off x="770" y="1684"/>
              <a:ext cx="363" cy="40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</p:grpSp>
      <p:sp>
        <p:nvSpPr>
          <p:cNvPr id="14341" name="Oval 4">
            <a:hlinkClick r:id="rId5" action="ppaction://hlinksldjump"/>
          </p:cNvPr>
          <p:cNvSpPr>
            <a:spLocks noChangeArrowheads="1"/>
          </p:cNvSpPr>
          <p:nvPr/>
        </p:nvSpPr>
        <p:spPr bwMode="auto">
          <a:xfrm>
            <a:off x="1631950" y="5661026"/>
            <a:ext cx="863600" cy="11525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EEFEC6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b="1">
                <a:latin typeface="Comic Sans MS" pitchFamily="66" charset="0"/>
              </a:rPr>
              <a:t>H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O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M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E</a:t>
            </a: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2495550" y="4894361"/>
            <a:ext cx="9696450" cy="1201737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en-US" altLang="en-US" sz="7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Because it will be cold</a:t>
            </a:r>
            <a:endParaRPr lang="en-US" altLang="ko-KR" sz="7200" b="1" kern="0" dirty="0">
              <a:solidFill>
                <a:schemeClr val="tx2"/>
              </a:solidFill>
              <a:latin typeface="Comic Sans MS" pitchFamily="66" charset="0"/>
              <a:ea typeface="+mj-ea"/>
              <a:cs typeface="+mj-cs"/>
            </a:endParaRP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484688" y="1371600"/>
            <a:ext cx="7308850" cy="4383088"/>
            <a:chOff x="2018" y="1253"/>
            <a:chExt cx="4604" cy="2761"/>
          </a:xfrm>
        </p:grpSpPr>
        <p:sp>
          <p:nvSpPr>
            <p:cNvPr id="14345" name="AutoShape 5"/>
            <p:cNvSpPr>
              <a:spLocks noChangeArrowheads="1"/>
            </p:cNvSpPr>
            <p:nvPr/>
          </p:nvSpPr>
          <p:spPr bwMode="auto">
            <a:xfrm>
              <a:off x="2018" y="1253"/>
              <a:ext cx="4604" cy="2478"/>
            </a:xfrm>
            <a:prstGeom prst="irregularSeal1">
              <a:avLst/>
            </a:prstGeom>
            <a:solidFill>
              <a:srgbClr val="0000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4346" name="Rectangle 6"/>
            <p:cNvSpPr>
              <a:spLocks noChangeArrowheads="1"/>
            </p:cNvSpPr>
            <p:nvPr/>
          </p:nvSpPr>
          <p:spPr bwMode="auto">
            <a:xfrm>
              <a:off x="3039" y="1933"/>
              <a:ext cx="2585" cy="99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latinLnBrk="1"/>
              <a:r>
                <a:rPr lang="en-US" altLang="ko-KR" sz="3600" b="1">
                  <a:latin typeface="Comic Sans MS" pitchFamily="66" charset="0"/>
                </a:rPr>
                <a:t>TERRIBLE PIG</a:t>
              </a:r>
            </a:p>
            <a:p>
              <a:pPr algn="r" latinLnBrk="1"/>
              <a:r>
                <a:rPr lang="en-US" altLang="ko-KR" sz="3600" b="1">
                  <a:latin typeface="Comic Sans MS" pitchFamily="66" charset="0"/>
                </a:rPr>
                <a:t>LOSE </a:t>
              </a:r>
              <a:r>
                <a:rPr lang="en-US" altLang="ko-KR" sz="3600" b="1" u="sng">
                  <a:latin typeface="Comic Sans MS" pitchFamily="66" charset="0"/>
                </a:rPr>
                <a:t>ALL</a:t>
              </a:r>
            </a:p>
          </p:txBody>
        </p:sp>
        <p:pic>
          <p:nvPicPr>
            <p:cNvPr id="14347" name="Picture 5" descr="pi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426" y="2160"/>
              <a:ext cx="1871" cy="1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1" name="Oval 3"/>
          <p:cNvSpPr>
            <a:spLocks noChangeArrowheads="1"/>
          </p:cNvSpPr>
          <p:nvPr/>
        </p:nvSpPr>
        <p:spPr bwMode="auto">
          <a:xfrm>
            <a:off x="1919288" y="3141663"/>
            <a:ext cx="2520950" cy="1727200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sz="3200" b="1">
                <a:latin typeface="Comic Sans MS" pitchFamily="66" charset="0"/>
              </a:rPr>
              <a:t>Give it </a:t>
            </a:r>
          </a:p>
          <a:p>
            <a:pPr algn="ctr" latinLnBrk="1"/>
            <a:r>
              <a:rPr lang="en-US" altLang="ko-KR" sz="2400">
                <a:latin typeface="Comic Sans MS" pitchFamily="66" charset="0"/>
              </a:rPr>
              <a:t>or </a:t>
            </a:r>
          </a:p>
          <a:p>
            <a:pPr algn="ctr" latinLnBrk="1"/>
            <a:r>
              <a:rPr lang="en-US" altLang="ko-KR" sz="3200" b="1">
                <a:latin typeface="Comic Sans MS" pitchFamily="66" charset="0"/>
              </a:rPr>
              <a:t>Keep it?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873456" y="915988"/>
            <a:ext cx="10822675" cy="1325563"/>
          </a:xfrm>
        </p:spPr>
        <p:txBody>
          <a:bodyPr>
            <a:noAutofit/>
          </a:bodyPr>
          <a:lstStyle/>
          <a:p>
            <a:r>
              <a:rPr lang="vi-VN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</a:t>
            </a: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Mai going to take warm clothes?</a:t>
            </a:r>
            <a:b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5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FAIL SOUND EFFEC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33157" y="4923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5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6" grpId="0" build="allAtOnce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437" y="1595437"/>
            <a:ext cx="4253116" cy="4253116"/>
          </a:xfrm>
          <a:prstGeom prst="rect">
            <a:avLst/>
          </a:prstGeom>
        </p:spPr>
      </p:pic>
      <p:grpSp>
        <p:nvGrpSpPr>
          <p:cNvPr id="16386" name="Group 2"/>
          <p:cNvGrpSpPr>
            <a:grpSpLocks/>
          </p:cNvGrpSpPr>
          <p:nvPr/>
        </p:nvGrpSpPr>
        <p:grpSpPr bwMode="auto">
          <a:xfrm>
            <a:off x="8904289" y="2852739"/>
            <a:ext cx="1582737" cy="1944687"/>
            <a:chOff x="295" y="1706"/>
            <a:chExt cx="997" cy="1225"/>
          </a:xfrm>
        </p:grpSpPr>
        <p:sp>
          <p:nvSpPr>
            <p:cNvPr id="16396" name="AutoShape 3"/>
            <p:cNvSpPr>
              <a:spLocks noChangeArrowheads="1"/>
            </p:cNvSpPr>
            <p:nvPr/>
          </p:nvSpPr>
          <p:spPr bwMode="auto">
            <a:xfrm>
              <a:off x="295" y="2024"/>
              <a:ext cx="997" cy="907"/>
            </a:xfrm>
            <a:prstGeom prst="flowChartProcess">
              <a:avLst/>
            </a:prstGeom>
            <a:solidFill>
              <a:srgbClr val="CC99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6397" name="Rectangle 4"/>
            <p:cNvSpPr>
              <a:spLocks noChangeArrowheads="1"/>
            </p:cNvSpPr>
            <p:nvPr/>
          </p:nvSpPr>
          <p:spPr bwMode="auto">
            <a:xfrm>
              <a:off x="657" y="2024"/>
              <a:ext cx="273" cy="90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6398" name="Rectangle 5"/>
            <p:cNvSpPr>
              <a:spLocks noChangeArrowheads="1"/>
            </p:cNvSpPr>
            <p:nvPr/>
          </p:nvSpPr>
          <p:spPr bwMode="auto">
            <a:xfrm rot="5400000">
              <a:off x="657" y="1979"/>
              <a:ext cx="273" cy="997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6399" name="AutoShape 6"/>
            <p:cNvSpPr>
              <a:spLocks noChangeArrowheads="1"/>
            </p:cNvSpPr>
            <p:nvPr/>
          </p:nvSpPr>
          <p:spPr bwMode="auto">
            <a:xfrm rot="7301258">
              <a:off x="407" y="1684"/>
              <a:ext cx="363" cy="408"/>
            </a:xfrm>
            <a:prstGeom prst="triangle">
              <a:avLst>
                <a:gd name="adj" fmla="val 56681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6400" name="AutoShape 7"/>
            <p:cNvSpPr>
              <a:spLocks noChangeArrowheads="1"/>
            </p:cNvSpPr>
            <p:nvPr/>
          </p:nvSpPr>
          <p:spPr bwMode="auto">
            <a:xfrm rot="-7472047">
              <a:off x="770" y="1684"/>
              <a:ext cx="363" cy="40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</p:grpSp>
      <p:sp>
        <p:nvSpPr>
          <p:cNvPr id="16387" name="Rectangle 8"/>
          <p:cNvSpPr>
            <a:spLocks noGrp="1" noChangeArrowheads="1"/>
          </p:cNvSpPr>
          <p:nvPr>
            <p:ph type="title"/>
          </p:nvPr>
        </p:nvSpPr>
        <p:spPr>
          <a:xfrm>
            <a:off x="1992313" y="260350"/>
            <a:ext cx="8229600" cy="1282700"/>
          </a:xfrm>
          <a:solidFill>
            <a:srgbClr val="CCECFF"/>
          </a:solidFill>
          <a:ln w="38100"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8800" b="1">
                <a:latin typeface="Comic Sans MS" pitchFamily="66" charset="0"/>
              </a:rPr>
              <a:t>What’s this?</a:t>
            </a:r>
          </a:p>
        </p:txBody>
      </p:sp>
      <p:sp>
        <p:nvSpPr>
          <p:cNvPr id="16388" name="Oval 10">
            <a:hlinkClick r:id="rId4" action="ppaction://hlinksldjump"/>
          </p:cNvPr>
          <p:cNvSpPr>
            <a:spLocks noChangeArrowheads="1"/>
          </p:cNvSpPr>
          <p:nvPr/>
        </p:nvSpPr>
        <p:spPr bwMode="auto">
          <a:xfrm>
            <a:off x="1631950" y="5661026"/>
            <a:ext cx="863600" cy="115252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rgbClr val="EEFEC6"/>
              </a:gs>
            </a:gsLst>
            <a:path path="shape">
              <a:fillToRect l="50000" t="50000" r="50000" b="50000"/>
            </a:path>
          </a:gra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b="1">
                <a:latin typeface="Comic Sans MS" pitchFamily="66" charset="0"/>
              </a:rPr>
              <a:t>H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O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M</a:t>
            </a:r>
          </a:p>
          <a:p>
            <a:pPr algn="ctr" latinLnBrk="1"/>
            <a:r>
              <a:rPr lang="en-US" altLang="ko-KR" b="1">
                <a:latin typeface="Comic Sans MS" pitchFamily="66" charset="0"/>
              </a:rPr>
              <a:t>E</a:t>
            </a:r>
          </a:p>
        </p:txBody>
      </p:sp>
      <p:sp>
        <p:nvSpPr>
          <p:cNvPr id="17" name="Rectangle 8"/>
          <p:cNvSpPr txBox="1">
            <a:spLocks noChangeArrowheads="1"/>
          </p:cNvSpPr>
          <p:nvPr/>
        </p:nvSpPr>
        <p:spPr bwMode="auto">
          <a:xfrm>
            <a:off x="3049588" y="5358355"/>
            <a:ext cx="6915150" cy="1016000"/>
          </a:xfrm>
          <a:prstGeom prst="rect">
            <a:avLst/>
          </a:prstGeom>
          <a:solidFill>
            <a:srgbClr val="CCECFF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1">
              <a:defRPr/>
            </a:pPr>
            <a:r>
              <a:rPr lang="vi-VN" altLang="ko-KR" sz="7200" b="1" kern="0" dirty="0" smtClean="0">
                <a:solidFill>
                  <a:schemeClr val="tx2"/>
                </a:solidFill>
                <a:latin typeface="Comic Sans MS" pitchFamily="66" charset="0"/>
                <a:ea typeface="+mj-ea"/>
                <a:cs typeface="+mj-cs"/>
              </a:rPr>
              <a:t>umbrella</a:t>
            </a:r>
            <a:endParaRPr lang="en-US" altLang="ko-KR" sz="7200" b="1" kern="0" dirty="0">
              <a:solidFill>
                <a:schemeClr val="tx2"/>
              </a:solidFill>
              <a:latin typeface="Comic Sans MS" pitchFamily="66" charset="0"/>
              <a:ea typeface="+mj-ea"/>
              <a:cs typeface="+mj-cs"/>
            </a:endParaRPr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4224338" y="1844676"/>
            <a:ext cx="7308850" cy="3933825"/>
            <a:chOff x="2018" y="1253"/>
            <a:chExt cx="4604" cy="2478"/>
          </a:xfrm>
        </p:grpSpPr>
        <p:sp>
          <p:nvSpPr>
            <p:cNvPr id="16393" name="AutoShape 12"/>
            <p:cNvSpPr>
              <a:spLocks noChangeArrowheads="1"/>
            </p:cNvSpPr>
            <p:nvPr/>
          </p:nvSpPr>
          <p:spPr bwMode="auto">
            <a:xfrm>
              <a:off x="2018" y="1253"/>
              <a:ext cx="4604" cy="2478"/>
            </a:xfrm>
            <a:prstGeom prst="irregularSeal1">
              <a:avLst/>
            </a:prstGeom>
            <a:solidFill>
              <a:srgbClr val="00FF00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/>
              <a:endParaRPr lang="ko-KR" altLang="en-US"/>
            </a:p>
          </p:txBody>
        </p:sp>
        <p:sp>
          <p:nvSpPr>
            <p:cNvPr id="16394" name="Rectangle 13"/>
            <p:cNvSpPr>
              <a:spLocks noChangeArrowheads="1"/>
            </p:cNvSpPr>
            <p:nvPr/>
          </p:nvSpPr>
          <p:spPr bwMode="auto">
            <a:xfrm>
              <a:off x="3039" y="1933"/>
              <a:ext cx="2585" cy="998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latinLnBrk="1"/>
              <a:r>
                <a:rPr lang="en-US" altLang="ko-KR" sz="4400" b="1">
                  <a:latin typeface="Comic Sans MS" pitchFamily="66" charset="0"/>
                </a:rPr>
                <a:t>GET 100</a:t>
              </a:r>
            </a:p>
          </p:txBody>
        </p:sp>
        <p:pic>
          <p:nvPicPr>
            <p:cNvPr id="16395" name="Picture 19" descr="pajarito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09" y="1921"/>
              <a:ext cx="2041" cy="1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1919288" y="3141663"/>
            <a:ext cx="2520950" cy="1727200"/>
          </a:xfrm>
          <a:prstGeom prst="ellipse">
            <a:avLst/>
          </a:prstGeom>
          <a:solidFill>
            <a:srgbClr val="CCEC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r>
              <a:rPr lang="en-US" altLang="ko-KR" sz="3200" b="1">
                <a:latin typeface="Comic Sans MS" pitchFamily="66" charset="0"/>
              </a:rPr>
              <a:t>Give it </a:t>
            </a:r>
          </a:p>
          <a:p>
            <a:pPr algn="ctr" latinLnBrk="1"/>
            <a:r>
              <a:rPr lang="en-US" altLang="ko-KR" sz="2400">
                <a:latin typeface="Comic Sans MS" pitchFamily="66" charset="0"/>
              </a:rPr>
              <a:t>or </a:t>
            </a:r>
          </a:p>
          <a:p>
            <a:pPr algn="ctr" latinLnBrk="1"/>
            <a:r>
              <a:rPr lang="en-US" altLang="ko-KR" sz="3200" b="1">
                <a:latin typeface="Comic Sans MS" pitchFamily="66" charset="0"/>
              </a:rPr>
              <a:t>Keep it?</a:t>
            </a:r>
          </a:p>
        </p:txBody>
      </p:sp>
    </p:spTree>
    <p:extLst>
      <p:ext uri="{BB962C8B-B14F-4D97-AF65-F5344CB8AC3E}">
        <p14:creationId xmlns:p14="http://schemas.microsoft.com/office/powerpoint/2010/main" val="30577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r>
              <a:rPr lang="vi-VN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the conversation again. Complete the table.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628449"/>
              </p:ext>
            </p:extLst>
          </p:nvPr>
        </p:nvGraphicFramePr>
        <p:xfrm>
          <a:off x="415634" y="1690688"/>
          <a:ext cx="11457710" cy="487990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5728855">
                  <a:extLst>
                    <a:ext uri="{9D8B030D-6E8A-4147-A177-3AD203B41FA5}">
                      <a16:colId xmlns:a16="http://schemas.microsoft.com/office/drawing/2014/main" xmlns="" val="67769039"/>
                    </a:ext>
                  </a:extLst>
                </a:gridCol>
                <a:gridCol w="5728855">
                  <a:extLst>
                    <a:ext uri="{9D8B030D-6E8A-4147-A177-3AD203B41FA5}">
                      <a16:colId xmlns:a16="http://schemas.microsoft.com/office/drawing/2014/main" xmlns="" val="3569041695"/>
                    </a:ext>
                  </a:extLst>
                </a:gridCol>
              </a:tblGrid>
              <a:tr h="953277">
                <a:tc>
                  <a:txBody>
                    <a:bodyPr/>
                    <a:lstStyle/>
                    <a:p>
                      <a:r>
                        <a:rPr lang="vi-VN" sz="3200" dirty="0" smtClean="0"/>
                        <a:t>Things Mai needs to take and reasons why</a:t>
                      </a:r>
                      <a:r>
                        <a:rPr lang="vi-VN" sz="3200" baseline="0" dirty="0" smtClean="0"/>
                        <a:t>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3200" dirty="0" smtClean="0"/>
                        <a:t>Things Mai doesn’t need to take and reasons why not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18228617"/>
                  </a:ext>
                </a:extLst>
              </a:tr>
              <a:tr h="953277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95279496"/>
                  </a:ext>
                </a:extLst>
              </a:tr>
              <a:tr h="953277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23054459"/>
                  </a:ext>
                </a:extLst>
              </a:tr>
              <a:tr h="953277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3065537"/>
                  </a:ext>
                </a:extLst>
              </a:tr>
              <a:tr h="953277"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72118861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64052" y="4130642"/>
            <a:ext cx="5731948" cy="13849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28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camera – because it contains </a:t>
            </a:r>
          </a:p>
          <a:p>
            <a:pPr algn="ctr"/>
            <a:r>
              <a:rPr lang="vi-VN" sz="28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many interesting things so she can take photos.</a:t>
            </a:r>
            <a:endParaRPr lang="en-US" sz="28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4358" y="2826090"/>
            <a:ext cx="4171335" cy="10772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2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Warm clothes – </a:t>
            </a:r>
          </a:p>
          <a:p>
            <a:pPr algn="ctr"/>
            <a:r>
              <a:rPr lang="vi-VN" sz="32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it will be cold</a:t>
            </a:r>
            <a:endParaRPr lang="en-US" sz="32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5624" y="3118478"/>
            <a:ext cx="5218095" cy="15696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32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 umbrella – because it is </a:t>
            </a:r>
          </a:p>
          <a:p>
            <a:pPr algn="ctr"/>
            <a:r>
              <a:rPr lang="vi-VN" sz="32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winter and there </a:t>
            </a:r>
          </a:p>
          <a:p>
            <a:pPr algn="ctr"/>
            <a:r>
              <a:rPr lang="vi-VN" sz="3200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not much rain.</a:t>
            </a:r>
            <a:endParaRPr lang="en-US" sz="320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20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1332"/>
            <a:ext cx="12471172" cy="863759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vi-V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Imagine that you are going to take a trip to a temple or a pagoda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640" y="386351"/>
            <a:ext cx="12213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a. Look at the table and tick (v) the items you would like to take with you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83861"/>
              </p:ext>
            </p:extLst>
          </p:nvPr>
        </p:nvGraphicFramePr>
        <p:xfrm>
          <a:off x="679719" y="912842"/>
          <a:ext cx="812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3791"/>
                <a:gridCol w="50342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blanket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warm clothes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tent 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bottled water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ball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umbrella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camere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mobile</a:t>
                      </a:r>
                      <a:r>
                        <a:rPr lang="en-US" sz="2800" baseline="0" dirty="0" smtClean="0"/>
                        <a:t> phone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food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compass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96214" y="3425776"/>
            <a:ext cx="118957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b. Work in pairs. Tell your partner about three of the items you would like to take with you for the trip and explain why. You can use the following suggestions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276" y="4868210"/>
            <a:ext cx="11689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Example: </a:t>
            </a:r>
            <a:r>
              <a:rPr lang="en-US" sz="3200" dirty="0" smtClean="0"/>
              <a:t>I’ll take warm clothes because it’ll be cold.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502276" y="5434882"/>
            <a:ext cx="114750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I’ll need/ take________ because_______________.</a:t>
            </a:r>
          </a:p>
          <a:p>
            <a:r>
              <a:rPr lang="en-US" sz="3200" dirty="0" smtClean="0"/>
              <a:t>I’d like to take_________ because______________.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343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31065" y="220966"/>
            <a:ext cx="115609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32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work in pairs. Give advice to your partner about what to take and what not to take on the trip. Give reasons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48100" y="1230368"/>
            <a:ext cx="74220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A: I want to take a trip to Sa</a:t>
            </a:r>
            <a:r>
              <a:rPr lang="vi-V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6491" y="1938713"/>
            <a:ext cx="88179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You’d better take warm clothes because it’s cold.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683" y="2793617"/>
            <a:ext cx="117773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sz="3200" dirty="0" smtClean="0">
                <a:solidFill>
                  <a:schemeClr val="accent6">
                    <a:lumMod val="50000"/>
                  </a:schemeClr>
                </a:solidFill>
              </a:rPr>
              <a:t>You’d better take _______________ because__________.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sz="3200" dirty="0" smtClean="0">
                <a:solidFill>
                  <a:schemeClr val="accent6">
                    <a:lumMod val="50000"/>
                  </a:schemeClr>
                </a:solidFill>
              </a:rPr>
              <a:t>It’s a good idea to take ____________ because________.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sz="3200" dirty="0" smtClean="0">
                <a:solidFill>
                  <a:schemeClr val="accent6">
                    <a:lumMod val="50000"/>
                  </a:schemeClr>
                </a:solidFill>
              </a:rPr>
              <a:t>You won’t need ______________because____________.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vi-VN" sz="3200" dirty="0" smtClean="0">
                <a:solidFill>
                  <a:schemeClr val="accent6">
                    <a:lumMod val="50000"/>
                  </a:schemeClr>
                </a:solidFill>
              </a:rPr>
              <a:t>It’s not necessary to take___________becaus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</a:rPr>
              <a:t>e</a:t>
            </a:r>
            <a:r>
              <a:rPr lang="vi-VN" sz="3200" dirty="0" smtClean="0">
                <a:solidFill>
                  <a:schemeClr val="accent6">
                    <a:lumMod val="50000"/>
                  </a:schemeClr>
                </a:solidFill>
              </a:rPr>
              <a:t>_________.</a:t>
            </a:r>
            <a:endParaRPr lang="en-US" sz="3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9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lo-super.com/images/flam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7890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de nube"/>
          <p:cNvSpPr/>
          <p:nvPr/>
        </p:nvSpPr>
        <p:spPr>
          <a:xfrm>
            <a:off x="6523112" y="1087758"/>
            <a:ext cx="3672408" cy="2247179"/>
          </a:xfrm>
          <a:prstGeom prst="cloudCallout">
            <a:avLst>
              <a:gd name="adj1" fmla="val -80439"/>
              <a:gd name="adj2" fmla="val 45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Llamada ovalada"/>
          <p:cNvSpPr/>
          <p:nvPr/>
        </p:nvSpPr>
        <p:spPr>
          <a:xfrm>
            <a:off x="2063552" y="1086813"/>
            <a:ext cx="3960440" cy="1528043"/>
          </a:xfrm>
          <a:prstGeom prst="wedgeEllipseCallout">
            <a:avLst>
              <a:gd name="adj1" fmla="val -4741"/>
              <a:gd name="adj2" fmla="val 694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err="1">
                <a:solidFill>
                  <a:schemeClr val="tx1"/>
                </a:solidFill>
              </a:rPr>
              <a:t>I’m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going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to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take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some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photos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with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my</a:t>
            </a:r>
            <a:r>
              <a:rPr lang="es-ES_tradnl" sz="2000" dirty="0">
                <a:solidFill>
                  <a:schemeClr val="tx1"/>
                </a:solidFill>
              </a:rPr>
              <a:t> …</a:t>
            </a:r>
          </a:p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 bwMode="auto">
          <a:xfrm>
            <a:off x="7447322" y="1237955"/>
            <a:ext cx="1823988" cy="1558847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4 CuadroTexto"/>
          <p:cNvSpPr txBox="1"/>
          <p:nvPr/>
        </p:nvSpPr>
        <p:spPr>
          <a:xfrm>
            <a:off x="2574566" y="492637"/>
            <a:ext cx="669674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you going to do </a:t>
            </a:r>
            <a:r>
              <a:rPr lang="es-ES_tradnl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trip?</a:t>
            </a:r>
            <a:endParaRPr lang="es-E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071664" y="196678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b="1" dirty="0">
                <a:solidFill>
                  <a:srgbClr val="FF0000"/>
                </a:solidFill>
              </a:rPr>
              <a:t>CAMERA</a:t>
            </a:r>
            <a:endParaRPr lang="es-ES" sz="2800" b="1" dirty="0">
              <a:solidFill>
                <a:srgbClr val="FF0000"/>
              </a:solidFill>
            </a:endParaRPr>
          </a:p>
        </p:txBody>
      </p:sp>
      <p:sp>
        <p:nvSpPr>
          <p:cNvPr id="7" name="6 Botón de acción: Ayuda">
            <a:hlinkClick r:id="" action="ppaction://noaction" highlightClick="1">
              <a:snd r:embed="rId7" name="latiguillo.wav"/>
            </a:hlinkClick>
          </p:cNvPr>
          <p:cNvSpPr/>
          <p:nvPr/>
        </p:nvSpPr>
        <p:spPr>
          <a:xfrm>
            <a:off x="8976320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CHECK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3" name="12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5926" y1="63834" x2="11605" y2="71678"/>
                        <a14:foregroundMark x1="8148" y1="74292" x2="3704" y2="84749"/>
                        <a14:foregroundMark x1="4938" y1="86492" x2="7901" y2="92157"/>
                        <a14:foregroundMark x1="12346" y1="94771" x2="19259" y2="95425"/>
                        <a14:foregroundMark x1="12593" y1="83442" x2="18765" y2="94336"/>
                        <a14:foregroundMark x1="12840" y1="76688" x2="26914" y2="88017"/>
                        <a14:foregroundMark x1="17531" y1="73638" x2="25432" y2="80174"/>
                        <a14:foregroundMark x1="26420" y1="65795" x2="21481" y2="70588"/>
                        <a14:foregroundMark x1="36296" y1="68845" x2="28148" y2="72767"/>
                        <a14:foregroundMark x1="42963" y1="70806" x2="29877" y2="77996"/>
                        <a14:foregroundMark x1="36543" y1="76253" x2="32840" y2="80828"/>
                        <a14:foregroundMark x1="36790" y1="86275" x2="34074" y2="90196"/>
                        <a14:foregroundMark x1="59012" y1="33987" x2="59012" y2="39434"/>
                        <a14:foregroundMark x1="52346" y1="39869" x2="57284" y2="41394"/>
                        <a14:foregroundMark x1="73086" y1="35076" x2="75309" y2="40523"/>
                        <a14:foregroundMark x1="79259" y1="39651" x2="78765" y2="43137"/>
                        <a14:foregroundMark x1="87901" y1="72549" x2="83951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236">
            <a:off x="2207568" y="2843334"/>
            <a:ext cx="3312368" cy="3754018"/>
          </a:xfrm>
          <a:prstGeom prst="rect">
            <a:avLst/>
          </a:prstGeom>
          <a:effectLst>
            <a:outerShdw blurRad="76200" dist="431800" dir="1494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" name="9 Botón de acción: Ayuda">
            <a:hlinkClick r:id="" action="ppaction://noaction" highlightClick="1">
              <a:snd r:embed="rId7" name="latiguillo.wav"/>
            </a:hlinkClick>
          </p:cNvPr>
          <p:cNvSpPr/>
          <p:nvPr/>
        </p:nvSpPr>
        <p:spPr>
          <a:xfrm>
            <a:off x="7752184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HINT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565" y="5211663"/>
            <a:ext cx="752475" cy="809625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4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ARAF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Imagine that your class is planning a trip to Huong Pagoda. Work in groups. Ask and answer questions about how to make arrangements for the trip. Then fill in the table.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3" y="1814747"/>
            <a:ext cx="10796382" cy="507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1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125914" y="2289175"/>
            <a:ext cx="4545012" cy="223043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/>
              <a:t>Making arrangements for the trip to ………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873457" y="974586"/>
            <a:ext cx="3023858" cy="141301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4400" b="1" dirty="0"/>
              <a:t>Where</a:t>
            </a:r>
            <a:r>
              <a:rPr lang="en-US" sz="3200" b="1" dirty="0"/>
              <a:t> </a:t>
            </a:r>
            <a:r>
              <a:rPr lang="en-US" sz="4400" b="1" dirty="0"/>
              <a:t>to go? </a:t>
            </a:r>
          </a:p>
        </p:txBody>
      </p:sp>
      <p:sp>
        <p:nvSpPr>
          <p:cNvPr id="7" name="Rectangle 6"/>
          <p:cNvSpPr/>
          <p:nvPr/>
        </p:nvSpPr>
        <p:spPr>
          <a:xfrm>
            <a:off x="3897315" y="511174"/>
            <a:ext cx="2790032" cy="10509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3600" b="1" dirty="0"/>
              <a:t>When to go?</a:t>
            </a:r>
          </a:p>
        </p:txBody>
      </p:sp>
      <p:sp>
        <p:nvSpPr>
          <p:cNvPr id="8" name="Rectangle 7"/>
          <p:cNvSpPr/>
          <p:nvPr/>
        </p:nvSpPr>
        <p:spPr>
          <a:xfrm>
            <a:off x="6803978" y="511174"/>
            <a:ext cx="2544737" cy="135856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b="1" dirty="0"/>
              <a:t>Who to go with?</a:t>
            </a:r>
          </a:p>
        </p:txBody>
      </p:sp>
      <p:sp>
        <p:nvSpPr>
          <p:cNvPr id="9" name="Rectangle 8"/>
          <p:cNvSpPr/>
          <p:nvPr/>
        </p:nvSpPr>
        <p:spPr>
          <a:xfrm>
            <a:off x="9348715" y="2183642"/>
            <a:ext cx="2112244" cy="17969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/>
              <a:t>How to get there?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80315" y="4988386"/>
            <a:ext cx="3515816" cy="71278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4000" b="1" dirty="0"/>
              <a:t>What to take?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15654" y="5284789"/>
            <a:ext cx="4575696" cy="7651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5400" b="1" dirty="0"/>
              <a:t>What to do?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97314" y="2014540"/>
            <a:ext cx="892174" cy="6905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579521" y="1869743"/>
            <a:ext cx="233825" cy="6559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162679" y="1562099"/>
            <a:ext cx="99216" cy="7270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8537795" y="3061845"/>
            <a:ext cx="810920" cy="1317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94575" y="4356294"/>
            <a:ext cx="1276351" cy="5827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1" idx="0"/>
          </p:cNvCxnSpPr>
          <p:nvPr/>
        </p:nvCxnSpPr>
        <p:spPr>
          <a:xfrm flipH="1">
            <a:off x="4703502" y="4597858"/>
            <a:ext cx="1558393" cy="6869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3" name="TextBox 24"/>
          <p:cNvSpPr txBox="1">
            <a:spLocks noChangeArrowheads="1"/>
          </p:cNvSpPr>
          <p:nvPr/>
        </p:nvSpPr>
        <p:spPr bwMode="auto">
          <a:xfrm>
            <a:off x="586854" y="2692276"/>
            <a:ext cx="354522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A: </a:t>
            </a:r>
            <a:r>
              <a:rPr lang="en-US" altLang="en-US" sz="3600" b="1" dirty="0">
                <a:latin typeface="Calibri" panose="020F0502020204030204" pitchFamily="34" charset="0"/>
              </a:rPr>
              <a:t>Where will we go</a:t>
            </a:r>
            <a:r>
              <a:rPr lang="en-US" altLang="en-US" sz="3600" b="1" dirty="0" smtClean="0">
                <a:latin typeface="Calibri" panose="020F0502020204030204" pitchFamily="34" charset="0"/>
              </a:rPr>
              <a:t>?</a:t>
            </a:r>
            <a:endParaRPr lang="en-US" altLang="en-US" sz="36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en-US" sz="3600" b="1" dirty="0">
                <a:solidFill>
                  <a:srgbClr val="FF0000"/>
                </a:solidFill>
                <a:latin typeface="Calibri" panose="020F0502020204030204" pitchFamily="34" charset="0"/>
              </a:rPr>
              <a:t>B: </a:t>
            </a:r>
            <a:r>
              <a:rPr lang="en-US" altLang="en-US" sz="3600" b="1" dirty="0">
                <a:latin typeface="Calibri" panose="020F0502020204030204" pitchFamily="34" charset="0"/>
              </a:rPr>
              <a:t>We’ll go to </a:t>
            </a:r>
            <a:r>
              <a:rPr lang="en-US" altLang="en-US" sz="3600" b="1" u="sng" dirty="0" err="1">
                <a:solidFill>
                  <a:srgbClr val="FF0000"/>
                </a:solidFill>
                <a:latin typeface="Calibri" panose="020F0502020204030204" pitchFamily="34" charset="0"/>
              </a:rPr>
              <a:t>Huong</a:t>
            </a:r>
            <a:r>
              <a:rPr lang="en-US" altLang="en-US" sz="3600" b="1" dirty="0">
                <a:latin typeface="Calibri" panose="020F0502020204030204" pitchFamily="34" charset="0"/>
              </a:rPr>
              <a:t> Pagoda</a:t>
            </a:r>
          </a:p>
        </p:txBody>
      </p:sp>
    </p:spTree>
    <p:extLst>
      <p:ext uri="{BB962C8B-B14F-4D97-AF65-F5344CB8AC3E}">
        <p14:creationId xmlns:p14="http://schemas.microsoft.com/office/powerpoint/2010/main" val="3844734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9250" y="2651295"/>
            <a:ext cx="4558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Where will we go?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857" y="3209508"/>
            <a:ext cx="586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/>
              <a:t>B: We will go to </a:t>
            </a:r>
            <a:r>
              <a:rPr lang="en-US" sz="2800" dirty="0" smtClean="0"/>
              <a:t>Van </a:t>
            </a:r>
            <a:r>
              <a:rPr lang="en-US" sz="2800" dirty="0" err="1" smtClean="0"/>
              <a:t>Phuoc</a:t>
            </a:r>
            <a:r>
              <a:rPr lang="vi-VN" sz="2800" dirty="0" smtClean="0"/>
              <a:t> pagoda.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58991" y="3773467"/>
            <a:ext cx="4636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When will we go?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580" y="4397298"/>
            <a:ext cx="464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/>
              <a:t>B: we will go this Sunday.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56268" y="5070313"/>
            <a:ext cx="5287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Who will we go with?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8746" y="5752043"/>
            <a:ext cx="4094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/>
              <a:t>B: We will go with our classmates.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018660" y="2754126"/>
            <a:ext cx="6032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How will we get there?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8660" y="3228798"/>
            <a:ext cx="3794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/>
              <a:t>B: By bus.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5991366" y="3698038"/>
            <a:ext cx="543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What will we take?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8660" y="4393750"/>
            <a:ext cx="64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/>
              <a:t>B: We will take a camera, some food, bottled water and caps.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6005014" y="5266133"/>
            <a:ext cx="454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A: What will we do?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32307" y="5815995"/>
            <a:ext cx="6660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smtClean="0"/>
              <a:t>B: We will visit around the pagoda, </a:t>
            </a:r>
          </a:p>
          <a:p>
            <a:r>
              <a:rPr lang="vi-VN" sz="2800" dirty="0" smtClean="0"/>
              <a:t>take photos and pray for good things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121" y="0"/>
            <a:ext cx="5349926" cy="27388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9" y="0"/>
            <a:ext cx="5431807" cy="265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6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lo-super.com/images/flam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7890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de nube"/>
          <p:cNvSpPr/>
          <p:nvPr/>
        </p:nvSpPr>
        <p:spPr>
          <a:xfrm>
            <a:off x="6523112" y="1184735"/>
            <a:ext cx="3672408" cy="2247179"/>
          </a:xfrm>
          <a:prstGeom prst="cloudCallout">
            <a:avLst>
              <a:gd name="adj1" fmla="val -80439"/>
              <a:gd name="adj2" fmla="val 45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Llamada ovalada"/>
          <p:cNvSpPr/>
          <p:nvPr/>
        </p:nvSpPr>
        <p:spPr>
          <a:xfrm>
            <a:off x="2063552" y="1183790"/>
            <a:ext cx="3960440" cy="1528043"/>
          </a:xfrm>
          <a:prstGeom prst="wedgeEllipseCallout">
            <a:avLst>
              <a:gd name="adj1" fmla="val -4741"/>
              <a:gd name="adj2" fmla="val 694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err="1">
                <a:solidFill>
                  <a:schemeClr val="tx1"/>
                </a:solidFill>
              </a:rPr>
              <a:t>I’m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going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to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rest</a:t>
            </a:r>
            <a:r>
              <a:rPr lang="es-ES_tradnl" sz="2000" dirty="0">
                <a:solidFill>
                  <a:schemeClr val="tx1"/>
                </a:solidFill>
              </a:rPr>
              <a:t> in </a:t>
            </a:r>
            <a:r>
              <a:rPr lang="es-ES_tradnl" sz="2000" dirty="0" err="1">
                <a:solidFill>
                  <a:schemeClr val="tx1"/>
                </a:solidFill>
              </a:rPr>
              <a:t>my</a:t>
            </a:r>
            <a:r>
              <a:rPr lang="es-ES_tradnl" sz="2000" dirty="0">
                <a:solidFill>
                  <a:schemeClr val="tx1"/>
                </a:solidFill>
              </a:rPr>
              <a:t> …</a:t>
            </a:r>
          </a:p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110655" y="197431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solidFill>
                  <a:srgbClr val="FF0000"/>
                </a:solidFill>
              </a:rPr>
              <a:t>TENT</a:t>
            </a: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7" name="6 Botón de acción: Ayuda">
            <a:hlinkClick r:id="" action="ppaction://noaction" highlightClick="1">
              <a:snd r:embed="rId6" name="latiguillo.wav"/>
            </a:hlinkClick>
          </p:cNvPr>
          <p:cNvSpPr/>
          <p:nvPr/>
        </p:nvSpPr>
        <p:spPr>
          <a:xfrm>
            <a:off x="8976320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CHECK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0373" y="1420919"/>
            <a:ext cx="2357887" cy="1774809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1" name="10 CuadroTexto"/>
          <p:cNvSpPr txBox="1"/>
          <p:nvPr/>
        </p:nvSpPr>
        <p:spPr>
          <a:xfrm>
            <a:off x="2063552" y="407577"/>
            <a:ext cx="669674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you going to do </a:t>
            </a:r>
            <a:r>
              <a:rPr lang="es-ES_tradnl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trip?</a:t>
            </a:r>
            <a:endParaRPr lang="es-E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11 Imagen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25926" y1="63834" x2="11605" y2="71678"/>
                        <a14:foregroundMark x1="8148" y1="74292" x2="3704" y2="84749"/>
                        <a14:foregroundMark x1="4938" y1="86492" x2="7901" y2="92157"/>
                        <a14:foregroundMark x1="12346" y1="94771" x2="19259" y2="95425"/>
                        <a14:foregroundMark x1="12593" y1="83442" x2="18765" y2="94336"/>
                        <a14:foregroundMark x1="12840" y1="76688" x2="26914" y2="88017"/>
                        <a14:foregroundMark x1="17531" y1="73638" x2="25432" y2="80174"/>
                        <a14:foregroundMark x1="26420" y1="65795" x2="21481" y2="70588"/>
                        <a14:foregroundMark x1="36296" y1="68845" x2="28148" y2="72767"/>
                        <a14:foregroundMark x1="42963" y1="70806" x2="29877" y2="77996"/>
                        <a14:foregroundMark x1="36543" y1="76253" x2="32840" y2="80828"/>
                        <a14:foregroundMark x1="36790" y1="86275" x2="34074" y2="90196"/>
                        <a14:foregroundMark x1="59012" y1="33987" x2="59012" y2="39434"/>
                        <a14:foregroundMark x1="52346" y1="39869" x2="57284" y2="41394"/>
                        <a14:foregroundMark x1="73086" y1="35076" x2="75309" y2="40523"/>
                        <a14:foregroundMark x1="79259" y1="39651" x2="78765" y2="43137"/>
                        <a14:foregroundMark x1="87901" y1="72549" x2="83951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236">
            <a:off x="2207568" y="2843334"/>
            <a:ext cx="3312368" cy="3754018"/>
          </a:xfrm>
          <a:prstGeom prst="rect">
            <a:avLst/>
          </a:prstGeom>
          <a:effectLst>
            <a:outerShdw blurRad="76200" dist="431800" dir="1494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3" name="12 Botón de acción: Ayuda">
            <a:hlinkClick r:id="" action="ppaction://noaction" highlightClick="1">
              <a:snd r:embed="rId6" name="latiguillo.wav"/>
            </a:hlinkClick>
          </p:cNvPr>
          <p:cNvSpPr/>
          <p:nvPr/>
        </p:nvSpPr>
        <p:spPr>
          <a:xfrm>
            <a:off x="7752184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HINT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565" y="5211663"/>
            <a:ext cx="752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en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lo-super.com/images/flame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7890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de nube"/>
          <p:cNvSpPr/>
          <p:nvPr/>
        </p:nvSpPr>
        <p:spPr>
          <a:xfrm>
            <a:off x="6788934" y="893790"/>
            <a:ext cx="3140763" cy="2751235"/>
          </a:xfrm>
          <a:prstGeom prst="cloudCallout">
            <a:avLst>
              <a:gd name="adj1" fmla="val -83527"/>
              <a:gd name="adj2" fmla="val 304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Llamada ovalada"/>
          <p:cNvSpPr/>
          <p:nvPr/>
        </p:nvSpPr>
        <p:spPr>
          <a:xfrm>
            <a:off x="2027548" y="1074210"/>
            <a:ext cx="3960440" cy="1800200"/>
          </a:xfrm>
          <a:prstGeom prst="wedgeEllipseCallout">
            <a:avLst>
              <a:gd name="adj1" fmla="val -4741"/>
              <a:gd name="adj2" fmla="val 694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err="1">
                <a:solidFill>
                  <a:schemeClr val="tx1"/>
                </a:solidFill>
              </a:rPr>
              <a:t>I’m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going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to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find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the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way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to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the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lake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with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my</a:t>
            </a:r>
            <a:r>
              <a:rPr lang="es-ES_tradnl" sz="2000" dirty="0">
                <a:solidFill>
                  <a:schemeClr val="tx1"/>
                </a:solidFill>
              </a:rPr>
              <a:t> …</a:t>
            </a:r>
          </a:p>
          <a:p>
            <a:pPr algn="ctr"/>
            <a:endParaRPr lang="es-ES_tradnl" sz="2000" dirty="0">
              <a:solidFill>
                <a:schemeClr val="tx1"/>
              </a:solidFill>
            </a:endParaRPr>
          </a:p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423592" y="1902303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>
                <a:solidFill>
                  <a:srgbClr val="FF0000"/>
                </a:solidFill>
              </a:rPr>
              <a:t>COMPASS</a:t>
            </a: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7" name="6 Botón de acción: Ayuda">
            <a:hlinkClick r:id="" action="ppaction://noaction" highlightClick="1">
              <a:snd r:embed="rId3" name="latiguillo.wav"/>
            </a:hlinkClick>
          </p:cNvPr>
          <p:cNvSpPr/>
          <p:nvPr/>
        </p:nvSpPr>
        <p:spPr>
          <a:xfrm>
            <a:off x="9120336" y="6021288"/>
            <a:ext cx="936104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CHECK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891644" y="406975"/>
            <a:ext cx="669674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you going to do </a:t>
            </a:r>
            <a:r>
              <a:rPr lang="es-ES_tradnl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trip?</a:t>
            </a:r>
            <a:endParaRPr lang="es-E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5926" y1="63834" x2="11605" y2="71678"/>
                        <a14:foregroundMark x1="8148" y1="74292" x2="3704" y2="84749"/>
                        <a14:foregroundMark x1="4938" y1="86492" x2="7901" y2="92157"/>
                        <a14:foregroundMark x1="12346" y1="94771" x2="19259" y2="95425"/>
                        <a14:foregroundMark x1="12593" y1="83442" x2="18765" y2="94336"/>
                        <a14:foregroundMark x1="12840" y1="76688" x2="26914" y2="88017"/>
                        <a14:foregroundMark x1="17531" y1="73638" x2="25432" y2="80174"/>
                        <a14:foregroundMark x1="26420" y1="65795" x2="21481" y2="70588"/>
                        <a14:foregroundMark x1="36296" y1="68845" x2="28148" y2="72767"/>
                        <a14:foregroundMark x1="42963" y1="70806" x2="29877" y2="77996"/>
                        <a14:foregroundMark x1="36543" y1="76253" x2="32840" y2="80828"/>
                        <a14:foregroundMark x1="36790" y1="86275" x2="34074" y2="90196"/>
                        <a14:foregroundMark x1="59012" y1="33987" x2="59012" y2="39434"/>
                        <a14:foregroundMark x1="52346" y1="39869" x2="57284" y2="41394"/>
                        <a14:foregroundMark x1="73086" y1="35076" x2="75309" y2="40523"/>
                        <a14:foregroundMark x1="79259" y1="39651" x2="78765" y2="43137"/>
                        <a14:foregroundMark x1="87901" y1="72549" x2="83951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236">
            <a:off x="2207568" y="2843334"/>
            <a:ext cx="3312368" cy="3754018"/>
          </a:xfrm>
          <a:prstGeom prst="rect">
            <a:avLst/>
          </a:prstGeom>
          <a:effectLst>
            <a:outerShdw blurRad="76200" dist="431800" dir="1494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 bwMode="auto">
          <a:xfrm>
            <a:off x="7362239" y="1573037"/>
            <a:ext cx="1994150" cy="1392739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2" name="11 Botón de acción: Ayuda">
            <a:hlinkClick r:id="" action="ppaction://noaction" highlightClick="1">
              <a:snd r:embed="rId3" name="latiguillo.wav"/>
            </a:hlinkClick>
          </p:cNvPr>
          <p:cNvSpPr/>
          <p:nvPr/>
        </p:nvSpPr>
        <p:spPr>
          <a:xfrm>
            <a:off x="7752184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HINT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565" y="5211663"/>
            <a:ext cx="752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9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mp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latiguill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lo-super.com/images/flam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7890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de nube"/>
          <p:cNvSpPr/>
          <p:nvPr/>
        </p:nvSpPr>
        <p:spPr>
          <a:xfrm>
            <a:off x="6788934" y="893790"/>
            <a:ext cx="3140763" cy="2751235"/>
          </a:xfrm>
          <a:prstGeom prst="cloudCallout">
            <a:avLst>
              <a:gd name="adj1" fmla="val -83527"/>
              <a:gd name="adj2" fmla="val 304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Llamada ovalada"/>
          <p:cNvSpPr/>
          <p:nvPr/>
        </p:nvSpPr>
        <p:spPr>
          <a:xfrm>
            <a:off x="1775520" y="820442"/>
            <a:ext cx="4176464" cy="1800200"/>
          </a:xfrm>
          <a:prstGeom prst="wedgeEllipseCallout">
            <a:avLst>
              <a:gd name="adj1" fmla="val -4741"/>
              <a:gd name="adj2" fmla="val 694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err="1">
                <a:solidFill>
                  <a:schemeClr val="tx1"/>
                </a:solidFill>
              </a:rPr>
              <a:t>I’m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going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to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illuminate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the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way</a:t>
            </a:r>
            <a:r>
              <a:rPr lang="es-ES_tradnl" sz="2000" dirty="0">
                <a:solidFill>
                  <a:schemeClr val="tx1"/>
                </a:solidFill>
              </a:rPr>
              <a:t> at </a:t>
            </a:r>
            <a:r>
              <a:rPr lang="es-ES_tradnl" sz="2000" dirty="0" err="1">
                <a:solidFill>
                  <a:schemeClr val="tx1"/>
                </a:solidFill>
              </a:rPr>
              <a:t>night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with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my</a:t>
            </a:r>
            <a:r>
              <a:rPr lang="es-ES_tradnl" sz="2000" dirty="0">
                <a:solidFill>
                  <a:schemeClr val="tx1"/>
                </a:solidFill>
              </a:rPr>
              <a:t> …</a:t>
            </a:r>
          </a:p>
          <a:p>
            <a:pPr algn="ctr"/>
            <a:endParaRPr lang="es-ES_tradnl" sz="2000" dirty="0">
              <a:solidFill>
                <a:schemeClr val="tx1"/>
              </a:solidFill>
            </a:endParaRPr>
          </a:p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287461" y="1805511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>
                <a:solidFill>
                  <a:srgbClr val="FF0000"/>
                </a:solidFill>
              </a:rPr>
              <a:t>TORCH</a:t>
            </a:r>
            <a:endParaRPr lang="es-ES" sz="4000" b="1" dirty="0">
              <a:solidFill>
                <a:srgbClr val="FF0000"/>
              </a:solidFill>
            </a:endParaRPr>
          </a:p>
        </p:txBody>
      </p:sp>
      <p:sp>
        <p:nvSpPr>
          <p:cNvPr id="7" name="6 Botón de acción: Ayuda">
            <a:hlinkClick r:id="" action="ppaction://noaction" highlightClick="1">
              <a:snd r:embed="rId6" name="latiguillo.wav"/>
            </a:hlinkClick>
          </p:cNvPr>
          <p:cNvSpPr/>
          <p:nvPr/>
        </p:nvSpPr>
        <p:spPr>
          <a:xfrm>
            <a:off x="9120336" y="6021288"/>
            <a:ext cx="936104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CHECK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3174740" y="382191"/>
            <a:ext cx="669674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you going to do </a:t>
            </a:r>
            <a:r>
              <a:rPr lang="es-ES_tradnl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trip?</a:t>
            </a:r>
            <a:endParaRPr lang="es-E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5926" y1="63834" x2="11605" y2="71678"/>
                        <a14:foregroundMark x1="8148" y1="74292" x2="3704" y2="84749"/>
                        <a14:foregroundMark x1="4938" y1="86492" x2="7901" y2="92157"/>
                        <a14:foregroundMark x1="12346" y1="94771" x2="19259" y2="95425"/>
                        <a14:foregroundMark x1="12593" y1="83442" x2="18765" y2="94336"/>
                        <a14:foregroundMark x1="12840" y1="76688" x2="26914" y2="88017"/>
                        <a14:foregroundMark x1="17531" y1="73638" x2="25432" y2="80174"/>
                        <a14:foregroundMark x1="26420" y1="65795" x2="21481" y2="70588"/>
                        <a14:foregroundMark x1="36296" y1="68845" x2="28148" y2="72767"/>
                        <a14:foregroundMark x1="42963" y1="70806" x2="29877" y2="77996"/>
                        <a14:foregroundMark x1="36543" y1="76253" x2="32840" y2="80828"/>
                        <a14:foregroundMark x1="36790" y1="86275" x2="34074" y2="90196"/>
                        <a14:foregroundMark x1="59012" y1="33987" x2="59012" y2="39434"/>
                        <a14:foregroundMark x1="52346" y1="39869" x2="57284" y2="41394"/>
                        <a14:foregroundMark x1="73086" y1="35076" x2="75309" y2="40523"/>
                        <a14:foregroundMark x1="79259" y1="39651" x2="78765" y2="43137"/>
                        <a14:foregroundMark x1="87901" y1="72549" x2="83951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236">
            <a:off x="2207568" y="2843334"/>
            <a:ext cx="3312368" cy="3754018"/>
          </a:xfrm>
          <a:prstGeom prst="rect">
            <a:avLst/>
          </a:prstGeom>
          <a:effectLst>
            <a:outerShdw blurRad="76200" dist="431800" dir="1494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9" cstate="print">
            <a:extLst/>
          </a:blip>
          <a:stretch>
            <a:fillRect/>
          </a:stretch>
        </p:blipFill>
        <p:spPr bwMode="auto">
          <a:xfrm>
            <a:off x="7024562" y="1391622"/>
            <a:ext cx="2459578" cy="1755568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12" name="11 Botón de acción: Ayuda">
            <a:hlinkClick r:id="" action="ppaction://noaction" highlightClick="1">
              <a:snd r:embed="rId6" name="latiguillo.wav"/>
            </a:hlinkClick>
          </p:cNvPr>
          <p:cNvSpPr/>
          <p:nvPr/>
        </p:nvSpPr>
        <p:spPr>
          <a:xfrm>
            <a:off x="7752184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HINT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565" y="5211663"/>
            <a:ext cx="752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4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orc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lo-super.com/images/flam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7890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de nube"/>
          <p:cNvSpPr/>
          <p:nvPr/>
        </p:nvSpPr>
        <p:spPr>
          <a:xfrm>
            <a:off x="6788934" y="893790"/>
            <a:ext cx="3140763" cy="2751235"/>
          </a:xfrm>
          <a:prstGeom prst="cloudCallout">
            <a:avLst>
              <a:gd name="adj1" fmla="val -83527"/>
              <a:gd name="adj2" fmla="val 304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Llamada ovalada"/>
          <p:cNvSpPr/>
          <p:nvPr/>
        </p:nvSpPr>
        <p:spPr>
          <a:xfrm>
            <a:off x="1775520" y="1287826"/>
            <a:ext cx="4176464" cy="1800200"/>
          </a:xfrm>
          <a:prstGeom prst="wedgeEllipseCallout">
            <a:avLst>
              <a:gd name="adj1" fmla="val -4741"/>
              <a:gd name="adj2" fmla="val 694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 err="1">
                <a:solidFill>
                  <a:schemeClr val="tx1"/>
                </a:solidFill>
              </a:rPr>
              <a:t>I’m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going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to</a:t>
            </a:r>
            <a:r>
              <a:rPr lang="es-ES_tradnl" sz="2000" dirty="0">
                <a:solidFill>
                  <a:schemeClr val="tx1"/>
                </a:solidFill>
              </a:rPr>
              <a:t> light </a:t>
            </a:r>
            <a:r>
              <a:rPr lang="es-ES_tradnl" sz="2000" dirty="0" err="1">
                <a:solidFill>
                  <a:schemeClr val="tx1"/>
                </a:solidFill>
              </a:rPr>
              <a:t>the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fire</a:t>
            </a:r>
            <a:r>
              <a:rPr lang="es-ES_tradnl" sz="2000" dirty="0">
                <a:solidFill>
                  <a:schemeClr val="tx1"/>
                </a:solidFill>
              </a:rPr>
              <a:t> </a:t>
            </a:r>
            <a:r>
              <a:rPr lang="es-ES_tradnl" sz="2000" dirty="0" err="1">
                <a:solidFill>
                  <a:schemeClr val="tx1"/>
                </a:solidFill>
              </a:rPr>
              <a:t>with</a:t>
            </a:r>
            <a:r>
              <a:rPr lang="es-ES_tradnl" sz="2000" dirty="0">
                <a:solidFill>
                  <a:schemeClr val="tx1"/>
                </a:solidFill>
              </a:rPr>
              <a:t> …</a:t>
            </a:r>
          </a:p>
          <a:p>
            <a:pPr algn="ctr"/>
            <a:endParaRPr lang="es-ES_tradnl" sz="2000" dirty="0">
              <a:solidFill>
                <a:schemeClr val="tx1"/>
              </a:solidFill>
            </a:endParaRPr>
          </a:p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354166" y="2192389"/>
            <a:ext cx="3168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b="1" dirty="0">
                <a:solidFill>
                  <a:srgbClr val="FF0000"/>
                </a:solidFill>
              </a:rPr>
              <a:t>MATCHES</a:t>
            </a:r>
            <a:endParaRPr lang="es-ES" sz="4000" b="1" dirty="0">
              <a:solidFill>
                <a:srgbClr val="FF0000"/>
              </a:solidFill>
            </a:endParaRPr>
          </a:p>
        </p:txBody>
      </p:sp>
      <p:sp>
        <p:nvSpPr>
          <p:cNvPr id="7" name="6 Botón de acción: Ayuda">
            <a:hlinkClick r:id="" action="ppaction://noaction" highlightClick="1">
              <a:snd r:embed="rId6" name="latiguillo.wav"/>
            </a:hlinkClick>
          </p:cNvPr>
          <p:cNvSpPr/>
          <p:nvPr/>
        </p:nvSpPr>
        <p:spPr>
          <a:xfrm>
            <a:off x="9120336" y="6021288"/>
            <a:ext cx="936104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CHECK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135560" y="546639"/>
            <a:ext cx="669674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you going to do </a:t>
            </a:r>
            <a:r>
              <a:rPr lang="es-ES_tradnl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a trip?</a:t>
            </a:r>
            <a:endParaRPr lang="es-E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5926" y1="63834" x2="11605" y2="71678"/>
                        <a14:foregroundMark x1="8148" y1="74292" x2="3704" y2="84749"/>
                        <a14:foregroundMark x1="4938" y1="86492" x2="7901" y2="92157"/>
                        <a14:foregroundMark x1="12346" y1="94771" x2="19259" y2="95425"/>
                        <a14:foregroundMark x1="12593" y1="83442" x2="18765" y2="94336"/>
                        <a14:foregroundMark x1="12840" y1="76688" x2="26914" y2="88017"/>
                        <a14:foregroundMark x1="17531" y1="73638" x2="25432" y2="80174"/>
                        <a14:foregroundMark x1="26420" y1="65795" x2="21481" y2="70588"/>
                        <a14:foregroundMark x1="36296" y1="68845" x2="28148" y2="72767"/>
                        <a14:foregroundMark x1="42963" y1="70806" x2="29877" y2="77996"/>
                        <a14:foregroundMark x1="36543" y1="76253" x2="32840" y2="80828"/>
                        <a14:foregroundMark x1="36790" y1="86275" x2="34074" y2="90196"/>
                        <a14:foregroundMark x1="59012" y1="33987" x2="59012" y2="39434"/>
                        <a14:foregroundMark x1="52346" y1="39869" x2="57284" y2="41394"/>
                        <a14:foregroundMark x1="73086" y1="35076" x2="75309" y2="40523"/>
                        <a14:foregroundMark x1="79259" y1="39651" x2="78765" y2="43137"/>
                        <a14:foregroundMark x1="87901" y1="72549" x2="83951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236">
            <a:off x="2207568" y="2843334"/>
            <a:ext cx="3312368" cy="3754018"/>
          </a:xfrm>
          <a:prstGeom prst="rect">
            <a:avLst/>
          </a:prstGeom>
          <a:effectLst>
            <a:outerShdw blurRad="76200" dist="431800" dir="1494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2" name="Picture 2" descr="http://2.s3.envato.com/files/38677216/matchbox_pr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712" b="84237" l="11695" r="78983">
                        <a14:foregroundMark x1="35254" y1="48475" x2="22881" y2="64068"/>
                        <a14:foregroundMark x1="17966" y1="69661" x2="41017" y2="78814"/>
                        <a14:foregroundMark x1="23220" y1="65254" x2="43729" y2="72712"/>
                        <a14:foregroundMark x1="32542" y1="56102" x2="46610" y2="65254"/>
                        <a14:foregroundMark x1="37966" y1="51695" x2="33729" y2="66780"/>
                        <a14:foregroundMark x1="36949" y1="52542" x2="28814" y2="63559"/>
                        <a14:foregroundMark x1="33051" y1="59661" x2="31525" y2="63559"/>
                        <a14:foregroundMark x1="42881" y1="52881" x2="56271" y2="56949"/>
                        <a14:foregroundMark x1="55932" y1="59661" x2="47288" y2="70508"/>
                        <a14:foregroundMark x1="43390" y1="71695" x2="35254" y2="67288"/>
                        <a14:foregroundMark x1="41864" y1="53729" x2="39153" y2="57458"/>
                        <a14:foregroundMark x1="45085" y1="57627" x2="48644" y2="61356"/>
                        <a14:foregroundMark x1="51864" y1="60169" x2="45424" y2="69153"/>
                        <a14:foregroundMark x1="33729" y1="47966" x2="24746" y2="610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16" t="14095" r="24790" b="16963"/>
          <a:stretch/>
        </p:blipFill>
        <p:spPr bwMode="auto">
          <a:xfrm>
            <a:off x="7424454" y="1287826"/>
            <a:ext cx="1695882" cy="19200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Botón de acción: Ayuda">
            <a:hlinkClick r:id="" action="ppaction://noaction" highlightClick="1">
              <a:snd r:embed="rId6" name="latiguillo.wav"/>
            </a:hlinkClick>
          </p:cNvPr>
          <p:cNvSpPr/>
          <p:nvPr/>
        </p:nvSpPr>
        <p:spPr>
          <a:xfrm>
            <a:off x="7752184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HINT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565" y="5211663"/>
            <a:ext cx="752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Match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lo-super.com/images/flame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7890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de nube"/>
          <p:cNvSpPr/>
          <p:nvPr/>
        </p:nvSpPr>
        <p:spPr>
          <a:xfrm>
            <a:off x="6788934" y="893790"/>
            <a:ext cx="3140763" cy="2751235"/>
          </a:xfrm>
          <a:prstGeom prst="cloudCallout">
            <a:avLst>
              <a:gd name="adj1" fmla="val -83527"/>
              <a:gd name="adj2" fmla="val 304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Llamada ovalada"/>
          <p:cNvSpPr/>
          <p:nvPr/>
        </p:nvSpPr>
        <p:spPr>
          <a:xfrm>
            <a:off x="1631504" y="1404641"/>
            <a:ext cx="3960440" cy="1800200"/>
          </a:xfrm>
          <a:prstGeom prst="wedgeEllipseCallout">
            <a:avLst>
              <a:gd name="adj1" fmla="val -4741"/>
              <a:gd name="adj2" fmla="val 694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tx1"/>
                </a:solidFill>
              </a:rPr>
              <a:t>I’m going to </a:t>
            </a:r>
            <a:r>
              <a:rPr lang="es-ES_tradnl" sz="2000" dirty="0" smtClean="0">
                <a:solidFill>
                  <a:schemeClr val="tx1"/>
                </a:solidFill>
              </a:rPr>
              <a:t>drink</a:t>
            </a:r>
            <a:r>
              <a:rPr lang="vi-VN" sz="2000" dirty="0">
                <a:solidFill>
                  <a:schemeClr val="tx1"/>
                </a:solidFill>
              </a:rPr>
              <a:t> </a:t>
            </a:r>
            <a:r>
              <a:rPr lang="es-ES_tradnl" sz="2000" dirty="0" smtClean="0">
                <a:solidFill>
                  <a:schemeClr val="tx1"/>
                </a:solidFill>
              </a:rPr>
              <a:t>…</a:t>
            </a:r>
            <a:endParaRPr lang="es-ES_tradnl" sz="2000" dirty="0">
              <a:solidFill>
                <a:schemeClr val="tx1"/>
              </a:solidFill>
            </a:endParaRPr>
          </a:p>
          <a:p>
            <a:pPr algn="ctr"/>
            <a:endParaRPr lang="es-ES_tradnl" sz="2000" dirty="0">
              <a:solidFill>
                <a:schemeClr val="tx1"/>
              </a:solidFill>
            </a:endParaRPr>
          </a:p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063552" y="223238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 smtClean="0">
                <a:solidFill>
                  <a:srgbClr val="FF0000"/>
                </a:solidFill>
              </a:rPr>
              <a:t>Bottled water</a:t>
            </a: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7" name="6 Botón de acción: Ayuda">
            <a:hlinkClick r:id="" action="ppaction://noaction" highlightClick="1">
              <a:snd r:embed="rId6" name="latiguillo.wav"/>
            </a:hlinkClick>
          </p:cNvPr>
          <p:cNvSpPr/>
          <p:nvPr/>
        </p:nvSpPr>
        <p:spPr>
          <a:xfrm>
            <a:off x="9120336" y="6021288"/>
            <a:ext cx="936104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CHECK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063552" y="488165"/>
            <a:ext cx="669674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going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at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camp?</a:t>
            </a:r>
            <a:endParaRPr lang="es-E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25926" y1="63834" x2="11605" y2="71678"/>
                        <a14:foregroundMark x1="8148" y1="74292" x2="3704" y2="84749"/>
                        <a14:foregroundMark x1="4938" y1="86492" x2="7901" y2="92157"/>
                        <a14:foregroundMark x1="12346" y1="94771" x2="19259" y2="95425"/>
                        <a14:foregroundMark x1="12593" y1="83442" x2="18765" y2="94336"/>
                        <a14:foregroundMark x1="12840" y1="76688" x2="26914" y2="88017"/>
                        <a14:foregroundMark x1="17531" y1="73638" x2="25432" y2="80174"/>
                        <a14:foregroundMark x1="26420" y1="65795" x2="21481" y2="70588"/>
                        <a14:foregroundMark x1="36296" y1="68845" x2="28148" y2="72767"/>
                        <a14:foregroundMark x1="42963" y1="70806" x2="29877" y2="77996"/>
                        <a14:foregroundMark x1="36543" y1="76253" x2="32840" y2="80828"/>
                        <a14:foregroundMark x1="36790" y1="86275" x2="34074" y2="90196"/>
                        <a14:foregroundMark x1="59012" y1="33987" x2="59012" y2="39434"/>
                        <a14:foregroundMark x1="52346" y1="39869" x2="57284" y2="41394"/>
                        <a14:foregroundMark x1="73086" y1="35076" x2="75309" y2="40523"/>
                        <a14:foregroundMark x1="79259" y1="39651" x2="78765" y2="43137"/>
                        <a14:foregroundMark x1="87901" y1="72549" x2="83951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236">
            <a:off x="2207568" y="2843334"/>
            <a:ext cx="3312368" cy="3754018"/>
          </a:xfrm>
          <a:prstGeom prst="rect">
            <a:avLst/>
          </a:prstGeom>
          <a:effectLst>
            <a:outerShdw blurRad="76200" dist="431800" dir="1494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12" name="Picture 2" descr="http://www.disfrutalaciencia.es/imagenes/192019062112cantimplora4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000" r="991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78" r="11986"/>
          <a:stretch/>
        </p:blipFill>
        <p:spPr bwMode="auto">
          <a:xfrm>
            <a:off x="7679207" y="1226113"/>
            <a:ext cx="1360215" cy="179836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Botón de acción: Ayuda">
            <a:hlinkClick r:id="" action="ppaction://noaction" highlightClick="1">
              <a:snd r:embed="rId6" name="latiguillo.wav"/>
            </a:hlinkClick>
          </p:cNvPr>
          <p:cNvSpPr/>
          <p:nvPr/>
        </p:nvSpPr>
        <p:spPr>
          <a:xfrm>
            <a:off x="7752184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HINT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565" y="5211663"/>
            <a:ext cx="752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56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ntee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elo-super.com/images/flame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378904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Llamada de nube"/>
          <p:cNvSpPr/>
          <p:nvPr/>
        </p:nvSpPr>
        <p:spPr>
          <a:xfrm>
            <a:off x="6788934" y="893790"/>
            <a:ext cx="3140763" cy="2751235"/>
          </a:xfrm>
          <a:prstGeom prst="cloudCallout">
            <a:avLst>
              <a:gd name="adj1" fmla="val -83527"/>
              <a:gd name="adj2" fmla="val 304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3 Llamada ovalada"/>
          <p:cNvSpPr/>
          <p:nvPr/>
        </p:nvSpPr>
        <p:spPr>
          <a:xfrm>
            <a:off x="1906142" y="1250768"/>
            <a:ext cx="3960440" cy="1800200"/>
          </a:xfrm>
          <a:prstGeom prst="wedgeEllipseCallout">
            <a:avLst>
              <a:gd name="adj1" fmla="val -4741"/>
              <a:gd name="adj2" fmla="val 694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tx1"/>
                </a:solidFill>
              </a:rPr>
              <a:t>I’m going to </a:t>
            </a:r>
            <a:r>
              <a:rPr lang="es-ES_tradnl" sz="2000" dirty="0" smtClean="0">
                <a:solidFill>
                  <a:schemeClr val="tx1"/>
                </a:solidFill>
              </a:rPr>
              <a:t>be wrapped in </a:t>
            </a:r>
            <a:r>
              <a:rPr lang="es-ES_tradnl" sz="2000" dirty="0">
                <a:solidFill>
                  <a:schemeClr val="tx1"/>
                </a:solidFill>
              </a:rPr>
              <a:t>my …</a:t>
            </a:r>
          </a:p>
          <a:p>
            <a:pPr algn="ctr"/>
            <a:endParaRPr lang="es-ES_tradnl" sz="2000" dirty="0">
              <a:solidFill>
                <a:schemeClr val="tx1"/>
              </a:solidFill>
            </a:endParaRPr>
          </a:p>
          <a:p>
            <a:pPr algn="ctr"/>
            <a:endParaRPr lang="es-ES" sz="2000" dirty="0">
              <a:solidFill>
                <a:schemeClr val="tx1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2378811" y="200972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 smtClean="0">
                <a:solidFill>
                  <a:srgbClr val="FF0000"/>
                </a:solidFill>
              </a:rPr>
              <a:t>blanket</a:t>
            </a:r>
            <a:endParaRPr lang="es-ES" sz="3600" b="1" dirty="0">
              <a:solidFill>
                <a:srgbClr val="FF0000"/>
              </a:solidFill>
            </a:endParaRPr>
          </a:p>
        </p:txBody>
      </p:sp>
      <p:sp>
        <p:nvSpPr>
          <p:cNvPr id="7" name="6 Botón de acción: Ayuda">
            <a:hlinkClick r:id="" action="ppaction://noaction" highlightClick="1">
              <a:snd r:embed="rId5" name="latiguillo.wav"/>
            </a:hlinkClick>
          </p:cNvPr>
          <p:cNvSpPr/>
          <p:nvPr/>
        </p:nvSpPr>
        <p:spPr>
          <a:xfrm>
            <a:off x="9120336" y="6021288"/>
            <a:ext cx="936104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CHECK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2518210" y="519696"/>
            <a:ext cx="669674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are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going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 at </a:t>
            </a:r>
            <a:r>
              <a:rPr lang="es-ES_tradnl" sz="28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s-ES_tradnl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camp?</a:t>
            </a:r>
            <a:endParaRPr lang="es-E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13 Imagen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5926" y1="63834" x2="11605" y2="71678"/>
                        <a14:foregroundMark x1="8148" y1="74292" x2="3704" y2="84749"/>
                        <a14:foregroundMark x1="4938" y1="86492" x2="7901" y2="92157"/>
                        <a14:foregroundMark x1="12346" y1="94771" x2="19259" y2="95425"/>
                        <a14:foregroundMark x1="12593" y1="83442" x2="18765" y2="94336"/>
                        <a14:foregroundMark x1="12840" y1="76688" x2="26914" y2="88017"/>
                        <a14:foregroundMark x1="17531" y1="73638" x2="25432" y2="80174"/>
                        <a14:foregroundMark x1="26420" y1="65795" x2="21481" y2="70588"/>
                        <a14:foregroundMark x1="36296" y1="68845" x2="28148" y2="72767"/>
                        <a14:foregroundMark x1="42963" y1="70806" x2="29877" y2="77996"/>
                        <a14:foregroundMark x1="36543" y1="76253" x2="32840" y2="80828"/>
                        <a14:foregroundMark x1="36790" y1="86275" x2="34074" y2="90196"/>
                        <a14:foregroundMark x1="59012" y1="33987" x2="59012" y2="39434"/>
                        <a14:foregroundMark x1="52346" y1="39869" x2="57284" y2="41394"/>
                        <a14:foregroundMark x1="73086" y1="35076" x2="75309" y2="40523"/>
                        <a14:foregroundMark x1="79259" y1="39651" x2="78765" y2="43137"/>
                        <a14:foregroundMark x1="87901" y1="72549" x2="83951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6236">
            <a:off x="2207568" y="2843334"/>
            <a:ext cx="3312368" cy="3754018"/>
          </a:xfrm>
          <a:prstGeom prst="rect">
            <a:avLst/>
          </a:prstGeom>
          <a:effectLst>
            <a:outerShdw blurRad="76200" dist="431800" dir="1494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" name="9 Botón de acción: Ayuda">
            <a:hlinkClick r:id="" action="ppaction://noaction" highlightClick="1">
              <a:snd r:embed="rId5" name="latiguillo.wav"/>
            </a:hlinkClick>
          </p:cNvPr>
          <p:cNvSpPr/>
          <p:nvPr/>
        </p:nvSpPr>
        <p:spPr>
          <a:xfrm>
            <a:off x="7752184" y="6021288"/>
            <a:ext cx="1080120" cy="576064"/>
          </a:xfrm>
          <a:prstGeom prst="actionButtonHelp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b="1" dirty="0">
                <a:solidFill>
                  <a:srgbClr val="FF0000"/>
                </a:solidFill>
              </a:rPr>
              <a:t>HINT</a:t>
            </a:r>
            <a:endParaRPr lang="es-ES" b="1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43" y="1285621"/>
            <a:ext cx="1771143" cy="1730494"/>
          </a:xfrm>
          <a:prstGeom prst="rect">
            <a:avLst/>
          </a:prstGeom>
        </p:spPr>
      </p:pic>
      <p:pic>
        <p:nvPicPr>
          <p:cNvPr id="13" name="Picture 12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565" y="5211663"/>
            <a:ext cx="7524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9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>
        <p14:vortex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</TotalTime>
  <Words>1203</Words>
  <Application>Microsoft Office PowerPoint</Application>
  <PresentationFormat>Widescreen</PresentationFormat>
  <Paragraphs>223</Paragraphs>
  <Slides>32</Slides>
  <Notes>0</Notes>
  <HiddenSlides>0</HiddenSlides>
  <MMClips>9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  <vt:variant>
        <vt:lpstr>Custom Shows</vt:lpstr>
      </vt:variant>
      <vt:variant>
        <vt:i4>4</vt:i4>
      </vt:variant>
    </vt:vector>
  </HeadingPairs>
  <TitlesOfParts>
    <vt:vector size="44" baseType="lpstr">
      <vt:lpstr>맑은 고딕</vt:lpstr>
      <vt:lpstr>Arial</vt:lpstr>
      <vt:lpstr>Calibri</vt:lpstr>
      <vt:lpstr>Calibri Light</vt:lpstr>
      <vt:lpstr>Comic Sans MS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MYSTERY BOX PRIZES</vt:lpstr>
      <vt:lpstr>PowerPoint Presentation</vt:lpstr>
      <vt:lpstr>What is Mai going to visit?</vt:lpstr>
      <vt:lpstr> 2. What is the Imperial Academy? </vt:lpstr>
      <vt:lpstr>3. When was it founded? </vt:lpstr>
      <vt:lpstr>4. Where is it located? </vt:lpstr>
      <vt:lpstr>5. Why is Mai going to take warm clothes? </vt:lpstr>
      <vt:lpstr>What’s this?</vt:lpstr>
      <vt:lpstr>Read the conversation again. Complete the table.</vt:lpstr>
      <vt:lpstr>2. Imagine that you are going to take a trip to a temple or a pagoda</vt:lpstr>
      <vt:lpstr>PowerPoint Presentation</vt:lpstr>
      <vt:lpstr>3. Imagine that your class is planning a trip to Huong Pagoda. Work in groups. Ask and answer questions about how to make arrangements for the trip. Then fill in the table.</vt:lpstr>
      <vt:lpstr>PowerPoint Presentation</vt:lpstr>
      <vt:lpstr>PowerPoint Presentation</vt:lpstr>
      <vt:lpstr>warm up</vt:lpstr>
      <vt:lpstr>vocab</vt:lpstr>
      <vt:lpstr>while</vt:lpstr>
      <vt:lpstr>post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Admin</cp:lastModifiedBy>
  <cp:revision>208</cp:revision>
  <dcterms:created xsi:type="dcterms:W3CDTF">2017-11-05T13:01:07Z</dcterms:created>
  <dcterms:modified xsi:type="dcterms:W3CDTF">2018-11-05T03:56:28Z</dcterms:modified>
</cp:coreProperties>
</file>